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4"/>
    <p:sldMasterId id="2147484051" r:id="rId5"/>
  </p:sldMasterIdLst>
  <p:notesMasterIdLst>
    <p:notesMasterId r:id="rId95"/>
  </p:notesMasterIdLst>
  <p:handoutMasterIdLst>
    <p:handoutMasterId r:id="rId96"/>
  </p:handoutMasterIdLst>
  <p:sldIdLst>
    <p:sldId id="4412" r:id="rId6"/>
    <p:sldId id="4205" r:id="rId7"/>
    <p:sldId id="4414" r:id="rId8"/>
    <p:sldId id="4338" r:id="rId9"/>
    <p:sldId id="4442" r:id="rId10"/>
    <p:sldId id="4413" r:id="rId11"/>
    <p:sldId id="4279" r:id="rId12"/>
    <p:sldId id="4441" r:id="rId13"/>
    <p:sldId id="4415" r:id="rId14"/>
    <p:sldId id="4282" r:id="rId15"/>
    <p:sldId id="4416" r:id="rId16"/>
    <p:sldId id="4417" r:id="rId17"/>
    <p:sldId id="4419" r:id="rId18"/>
    <p:sldId id="4420" r:id="rId19"/>
    <p:sldId id="4360" r:id="rId20"/>
    <p:sldId id="4421" r:id="rId21"/>
    <p:sldId id="4433" r:id="rId22"/>
    <p:sldId id="4422" r:id="rId23"/>
    <p:sldId id="4367" r:id="rId24"/>
    <p:sldId id="4423" r:id="rId25"/>
    <p:sldId id="4434" r:id="rId26"/>
    <p:sldId id="4446" r:id="rId27"/>
    <p:sldId id="4444" r:id="rId28"/>
    <p:sldId id="4353" r:id="rId29"/>
    <p:sldId id="4352" r:id="rId30"/>
    <p:sldId id="4355" r:id="rId31"/>
    <p:sldId id="4424" r:id="rId32"/>
    <p:sldId id="4425" r:id="rId33"/>
    <p:sldId id="4298" r:id="rId34"/>
    <p:sldId id="4449" r:id="rId35"/>
    <p:sldId id="4301" r:id="rId36"/>
    <p:sldId id="4302" r:id="rId37"/>
    <p:sldId id="4341" r:id="rId38"/>
    <p:sldId id="4311" r:id="rId39"/>
    <p:sldId id="4313" r:id="rId40"/>
    <p:sldId id="4342" r:id="rId41"/>
    <p:sldId id="4343" r:id="rId42"/>
    <p:sldId id="4344" r:id="rId43"/>
    <p:sldId id="4448" r:id="rId44"/>
    <p:sldId id="4345" r:id="rId45"/>
    <p:sldId id="4346" r:id="rId46"/>
    <p:sldId id="4316" r:id="rId47"/>
    <p:sldId id="4395" r:id="rId48"/>
    <p:sldId id="4396" r:id="rId49"/>
    <p:sldId id="4318" r:id="rId50"/>
    <p:sldId id="4320" r:id="rId51"/>
    <p:sldId id="4321" r:id="rId52"/>
    <p:sldId id="4322" r:id="rId53"/>
    <p:sldId id="4323" r:id="rId54"/>
    <p:sldId id="4324" r:id="rId55"/>
    <p:sldId id="4325" r:id="rId56"/>
    <p:sldId id="4326" r:id="rId57"/>
    <p:sldId id="4328" r:id="rId58"/>
    <p:sldId id="4329" r:id="rId59"/>
    <p:sldId id="4331" r:id="rId60"/>
    <p:sldId id="4334" r:id="rId61"/>
    <p:sldId id="4336" r:id="rId62"/>
    <p:sldId id="4337" r:id="rId63"/>
    <p:sldId id="297" r:id="rId64"/>
    <p:sldId id="298" r:id="rId65"/>
    <p:sldId id="4347" r:id="rId66"/>
    <p:sldId id="4348" r:id="rId67"/>
    <p:sldId id="4309" r:id="rId68"/>
    <p:sldId id="4429" r:id="rId69"/>
    <p:sldId id="4430" r:id="rId70"/>
    <p:sldId id="4431" r:id="rId71"/>
    <p:sldId id="4432" r:id="rId72"/>
    <p:sldId id="4373" r:id="rId73"/>
    <p:sldId id="4361" r:id="rId74"/>
    <p:sldId id="4362" r:id="rId75"/>
    <p:sldId id="4304" r:id="rId76"/>
    <p:sldId id="4307" r:id="rId77"/>
    <p:sldId id="4308" r:id="rId78"/>
    <p:sldId id="4366" r:id="rId79"/>
    <p:sldId id="4306" r:id="rId80"/>
    <p:sldId id="4305" r:id="rId81"/>
    <p:sldId id="4378" r:id="rId82"/>
    <p:sldId id="4397" r:id="rId83"/>
    <p:sldId id="4445" r:id="rId84"/>
    <p:sldId id="4398" r:id="rId85"/>
    <p:sldId id="4399" r:id="rId86"/>
    <p:sldId id="4400" r:id="rId87"/>
    <p:sldId id="4402" r:id="rId88"/>
    <p:sldId id="4403" r:id="rId89"/>
    <p:sldId id="4439" r:id="rId90"/>
    <p:sldId id="4435" r:id="rId91"/>
    <p:sldId id="4437" r:id="rId92"/>
    <p:sldId id="4436" r:id="rId93"/>
    <p:sldId id="4438" r:id="rId94"/>
  </p:sldIdLst>
  <p:sldSz cx="24377650" cy="13716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65"/>
    <a:srgbClr val="FFFFFF"/>
    <a:srgbClr val="01436C"/>
    <a:srgbClr val="111111"/>
    <a:srgbClr val="F7F7F7"/>
    <a:srgbClr val="1818FF"/>
    <a:srgbClr val="001326"/>
    <a:srgbClr val="006892"/>
    <a:srgbClr val="000000"/>
    <a:srgbClr val="111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4660"/>
  </p:normalViewPr>
  <p:slideViewPr>
    <p:cSldViewPr snapToGrid="0">
      <p:cViewPr varScale="1">
        <p:scale>
          <a:sx n="33" d="100"/>
          <a:sy n="33" d="100"/>
        </p:scale>
        <p:origin x="73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HILA RAMOS MARTINS" userId="e3a0c027-74ea-4b40-a3f8-d9a7a1694ea3" providerId="ADAL" clId="{F9DD5D6F-0CE7-4F65-93B2-6B132CA28AF7}"/>
    <pc:docChg chg="undo custSel modSld">
      <pc:chgData name="NASHILA RAMOS MARTINS" userId="e3a0c027-74ea-4b40-a3f8-d9a7a1694ea3" providerId="ADAL" clId="{F9DD5D6F-0CE7-4F65-93B2-6B132CA28AF7}" dt="2026-03-16T20:32:43.731" v="180" actId="207"/>
      <pc:docMkLst>
        <pc:docMk/>
      </pc:docMkLst>
      <pc:sldChg chg="addSp modSp mod">
        <pc:chgData name="NASHILA RAMOS MARTINS" userId="e3a0c027-74ea-4b40-a3f8-d9a7a1694ea3" providerId="ADAL" clId="{F9DD5D6F-0CE7-4F65-93B2-6B132CA28AF7}" dt="2026-03-12T18:45:26.450" v="35" actId="1076"/>
        <pc:sldMkLst>
          <pc:docMk/>
          <pc:sldMk cId="197064651" sldId="4316"/>
        </pc:sldMkLst>
        <pc:spChg chg="mod">
          <ac:chgData name="NASHILA RAMOS MARTINS" userId="e3a0c027-74ea-4b40-a3f8-d9a7a1694ea3" providerId="ADAL" clId="{F9DD5D6F-0CE7-4F65-93B2-6B132CA28AF7}" dt="2026-03-12T18:45:10.100" v="31" actId="255"/>
          <ac:spMkLst>
            <pc:docMk/>
            <pc:sldMk cId="197064651" sldId="4316"/>
            <ac:spMk id="2" creationId="{FD4E589C-036E-2DCF-8560-8C046D86B239}"/>
          </ac:spMkLst>
        </pc:spChg>
        <pc:spChg chg="add mod">
          <ac:chgData name="NASHILA RAMOS MARTINS" userId="e3a0c027-74ea-4b40-a3f8-d9a7a1694ea3" providerId="ADAL" clId="{F9DD5D6F-0CE7-4F65-93B2-6B132CA28AF7}" dt="2026-03-12T18:45:26.450" v="35" actId="1076"/>
          <ac:spMkLst>
            <pc:docMk/>
            <pc:sldMk cId="197064651" sldId="4316"/>
            <ac:spMk id="8" creationId="{5E58F777-4DD5-5867-9D2C-0E228668E368}"/>
          </ac:spMkLst>
        </pc:spChg>
        <pc:spChg chg="add mod">
          <ac:chgData name="NASHILA RAMOS MARTINS" userId="e3a0c027-74ea-4b40-a3f8-d9a7a1694ea3" providerId="ADAL" clId="{F9DD5D6F-0CE7-4F65-93B2-6B132CA28AF7}" dt="2026-03-12T18:45:26.450" v="35" actId="1076"/>
          <ac:spMkLst>
            <pc:docMk/>
            <pc:sldMk cId="197064651" sldId="4316"/>
            <ac:spMk id="9" creationId="{83C49E86-E08F-EECF-730A-89C81061C803}"/>
          </ac:spMkLst>
        </pc:spChg>
      </pc:sldChg>
      <pc:sldChg chg="modSp mod">
        <pc:chgData name="NASHILA RAMOS MARTINS" userId="e3a0c027-74ea-4b40-a3f8-d9a7a1694ea3" providerId="ADAL" clId="{F9DD5D6F-0CE7-4F65-93B2-6B132CA28AF7}" dt="2026-03-16T20:32:43.731" v="180" actId="207"/>
        <pc:sldMkLst>
          <pc:docMk/>
          <pc:sldMk cId="2882708549" sldId="4397"/>
        </pc:sldMkLst>
        <pc:spChg chg="mod">
          <ac:chgData name="NASHILA RAMOS MARTINS" userId="e3a0c027-74ea-4b40-a3f8-d9a7a1694ea3" providerId="ADAL" clId="{F9DD5D6F-0CE7-4F65-93B2-6B132CA28AF7}" dt="2026-03-16T20:32:43.731" v="180" actId="207"/>
          <ac:spMkLst>
            <pc:docMk/>
            <pc:sldMk cId="2882708549" sldId="4397"/>
            <ac:spMk id="2" creationId="{D82E046E-C9B2-D78F-0ACC-51CCE37CFFF3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BEB5F-E0DF-45E8-BEF1-6AFD24EF83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72F9CE-7966-4766-854F-090B382A8E5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gm:t>
    </dgm:pt>
    <dgm:pt modelId="{18FB27FD-3081-4533-B083-BF3F8CF54CEA}" type="parTrans" cxnId="{370BCCC4-AD14-4498-9226-9763AAA1F658}">
      <dgm:prSet/>
      <dgm:spPr/>
      <dgm:t>
        <a:bodyPr/>
        <a:lstStyle/>
        <a:p>
          <a:endParaRPr lang="pt-BR"/>
        </a:p>
      </dgm:t>
    </dgm:pt>
    <dgm:pt modelId="{77F2F031-81DF-4F63-A939-83BAD1F8C5A4}" type="sibTrans" cxnId="{370BCCC4-AD14-4498-9226-9763AAA1F658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0D6DE7F2-5115-4082-B7A7-A4FAE0793BF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gm:t>
    </dgm:pt>
    <dgm:pt modelId="{79D8176E-25ED-4789-8C93-CA867D1892D5}" type="parTrans" cxnId="{B4673985-3E44-44CD-9B99-ABACD5904C35}">
      <dgm:prSet/>
      <dgm:spPr/>
      <dgm:t>
        <a:bodyPr/>
        <a:lstStyle/>
        <a:p>
          <a:endParaRPr lang="pt-BR"/>
        </a:p>
      </dgm:t>
    </dgm:pt>
    <dgm:pt modelId="{B8875BF9-0BE3-445D-985D-CF23E028918A}" type="sibTrans" cxnId="{B4673985-3E44-44CD-9B99-ABACD5904C35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F160FC76-6F88-4553-83D3-859DA2E94021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gm:t>
    </dgm:pt>
    <dgm:pt modelId="{5823C07D-A7EA-49BC-963C-A25E02A2A4ED}" type="parTrans" cxnId="{6C416E94-FF10-46F3-AC15-4A4A55071A32}">
      <dgm:prSet/>
      <dgm:spPr/>
      <dgm:t>
        <a:bodyPr/>
        <a:lstStyle/>
        <a:p>
          <a:endParaRPr lang="pt-BR"/>
        </a:p>
      </dgm:t>
    </dgm:pt>
    <dgm:pt modelId="{9B4F24B5-9FA2-475B-9088-D8FFA785B255}" type="sibTrans" cxnId="{6C416E94-FF10-46F3-AC15-4A4A55071A32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58FEFA86-8B2F-487F-852E-D0922ECD6059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gm:t>
    </dgm:pt>
    <dgm:pt modelId="{983CACBE-30D3-414E-B915-B667C440D16B}" type="parTrans" cxnId="{F1CA9E0A-4D00-4808-9435-EB56D6DA22F9}">
      <dgm:prSet/>
      <dgm:spPr/>
      <dgm:t>
        <a:bodyPr/>
        <a:lstStyle/>
        <a:p>
          <a:endParaRPr lang="pt-BR"/>
        </a:p>
      </dgm:t>
    </dgm:pt>
    <dgm:pt modelId="{50710006-1753-4311-B3B9-63A5F164A73E}" type="sibTrans" cxnId="{F1CA9E0A-4D00-4808-9435-EB56D6DA22F9}">
      <dgm:prSet/>
      <dgm:spPr/>
      <dgm:t>
        <a:bodyPr/>
        <a:lstStyle/>
        <a:p>
          <a:endParaRPr lang="pt-BR"/>
        </a:p>
      </dgm:t>
    </dgm:pt>
    <dgm:pt modelId="{AFAFEFB5-6B5B-4E54-A8AF-4DA5029BC255}" type="pres">
      <dgm:prSet presAssocID="{DADBEB5F-E0DF-45E8-BEF1-6AFD24EF83D8}" presName="Name0" presStyleCnt="0">
        <dgm:presLayoutVars>
          <dgm:dir/>
          <dgm:resizeHandles val="exact"/>
        </dgm:presLayoutVars>
      </dgm:prSet>
      <dgm:spPr/>
    </dgm:pt>
    <dgm:pt modelId="{957C8141-E908-42A1-895A-B69DE2CC0CD7}" type="pres">
      <dgm:prSet presAssocID="{7972F9CE-7966-4766-854F-090B382A8E5D}" presName="node" presStyleLbl="node1" presStyleIdx="0" presStyleCnt="4">
        <dgm:presLayoutVars>
          <dgm:bulletEnabled val="1"/>
        </dgm:presLayoutVars>
      </dgm:prSet>
      <dgm:spPr/>
    </dgm:pt>
    <dgm:pt modelId="{F251333B-9EC7-4478-8913-85D477D4066C}" type="pres">
      <dgm:prSet presAssocID="{77F2F031-81DF-4F63-A939-83BAD1F8C5A4}" presName="sibTrans" presStyleLbl="sibTrans2D1" presStyleIdx="0" presStyleCnt="3"/>
      <dgm:spPr/>
    </dgm:pt>
    <dgm:pt modelId="{15109714-3BC6-4C27-ABE0-53B161CE3EA4}" type="pres">
      <dgm:prSet presAssocID="{77F2F031-81DF-4F63-A939-83BAD1F8C5A4}" presName="connectorText" presStyleLbl="sibTrans2D1" presStyleIdx="0" presStyleCnt="3"/>
      <dgm:spPr/>
    </dgm:pt>
    <dgm:pt modelId="{F28CD00C-A522-49AD-BE68-CAAEBBA823C4}" type="pres">
      <dgm:prSet presAssocID="{0D6DE7F2-5115-4082-B7A7-A4FAE0793BFD}" presName="node" presStyleLbl="node1" presStyleIdx="1" presStyleCnt="4">
        <dgm:presLayoutVars>
          <dgm:bulletEnabled val="1"/>
        </dgm:presLayoutVars>
      </dgm:prSet>
      <dgm:spPr/>
    </dgm:pt>
    <dgm:pt modelId="{7069FE8A-8D51-4659-A13C-F9E92BBB874D}" type="pres">
      <dgm:prSet presAssocID="{B8875BF9-0BE3-445D-985D-CF23E028918A}" presName="sibTrans" presStyleLbl="sibTrans2D1" presStyleIdx="1" presStyleCnt="3"/>
      <dgm:spPr/>
    </dgm:pt>
    <dgm:pt modelId="{4E630075-EB85-4A38-851C-56276DA20371}" type="pres">
      <dgm:prSet presAssocID="{B8875BF9-0BE3-445D-985D-CF23E028918A}" presName="connectorText" presStyleLbl="sibTrans2D1" presStyleIdx="1" presStyleCnt="3"/>
      <dgm:spPr/>
    </dgm:pt>
    <dgm:pt modelId="{7B1E4C8F-054A-4DD7-8241-84D8160FF8D7}" type="pres">
      <dgm:prSet presAssocID="{F160FC76-6F88-4553-83D3-859DA2E94021}" presName="node" presStyleLbl="node1" presStyleIdx="2" presStyleCnt="4">
        <dgm:presLayoutVars>
          <dgm:bulletEnabled val="1"/>
        </dgm:presLayoutVars>
      </dgm:prSet>
      <dgm:spPr/>
    </dgm:pt>
    <dgm:pt modelId="{1966DF13-00A8-4D0E-94C8-C14F1405069A}" type="pres">
      <dgm:prSet presAssocID="{9B4F24B5-9FA2-475B-9088-D8FFA785B255}" presName="sibTrans" presStyleLbl="sibTrans2D1" presStyleIdx="2" presStyleCnt="3"/>
      <dgm:spPr/>
    </dgm:pt>
    <dgm:pt modelId="{4A8076E3-D4FD-438B-89FB-B301AF82A36B}" type="pres">
      <dgm:prSet presAssocID="{9B4F24B5-9FA2-475B-9088-D8FFA785B255}" presName="connectorText" presStyleLbl="sibTrans2D1" presStyleIdx="2" presStyleCnt="3"/>
      <dgm:spPr/>
    </dgm:pt>
    <dgm:pt modelId="{8E157347-5509-434F-BF06-87D7507EE3EC}" type="pres">
      <dgm:prSet presAssocID="{58FEFA86-8B2F-487F-852E-D0922ECD6059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E8705-F0CF-4367-9716-1E9EE5600923}" type="presOf" srcId="{77F2F031-81DF-4F63-A939-83BAD1F8C5A4}" destId="{15109714-3BC6-4C27-ABE0-53B161CE3EA4}" srcOrd="1" destOrd="0" presId="urn:microsoft.com/office/officeart/2005/8/layout/process1"/>
    <dgm:cxn modelId="{F1CA9E0A-4D00-4808-9435-EB56D6DA22F9}" srcId="{DADBEB5F-E0DF-45E8-BEF1-6AFD24EF83D8}" destId="{58FEFA86-8B2F-487F-852E-D0922ECD6059}" srcOrd="3" destOrd="0" parTransId="{983CACBE-30D3-414E-B915-B667C440D16B}" sibTransId="{50710006-1753-4311-B3B9-63A5F164A73E}"/>
    <dgm:cxn modelId="{4A82BD1F-9F1D-4C9C-97C8-E2A15EDAC371}" type="presOf" srcId="{DADBEB5F-E0DF-45E8-BEF1-6AFD24EF83D8}" destId="{AFAFEFB5-6B5B-4E54-A8AF-4DA5029BC255}" srcOrd="0" destOrd="0" presId="urn:microsoft.com/office/officeart/2005/8/layout/process1"/>
    <dgm:cxn modelId="{EEA1C423-8F4B-49F5-A86D-FC639113ED89}" type="presOf" srcId="{B8875BF9-0BE3-445D-985D-CF23E028918A}" destId="{4E630075-EB85-4A38-851C-56276DA20371}" srcOrd="1" destOrd="0" presId="urn:microsoft.com/office/officeart/2005/8/layout/process1"/>
    <dgm:cxn modelId="{A28DC629-3A7C-4F43-BB41-CD871A08F1C0}" type="presOf" srcId="{F160FC76-6F88-4553-83D3-859DA2E94021}" destId="{7B1E4C8F-054A-4DD7-8241-84D8160FF8D7}" srcOrd="0" destOrd="0" presId="urn:microsoft.com/office/officeart/2005/8/layout/process1"/>
    <dgm:cxn modelId="{8286C43A-55BE-4636-ACFD-541663EA28DF}" type="presOf" srcId="{77F2F031-81DF-4F63-A939-83BAD1F8C5A4}" destId="{F251333B-9EC7-4478-8913-85D477D4066C}" srcOrd="0" destOrd="0" presId="urn:microsoft.com/office/officeart/2005/8/layout/process1"/>
    <dgm:cxn modelId="{197B3F6F-571D-4BF9-B40A-EA284643058C}" type="presOf" srcId="{0D6DE7F2-5115-4082-B7A7-A4FAE0793BFD}" destId="{F28CD00C-A522-49AD-BE68-CAAEBBA823C4}" srcOrd="0" destOrd="0" presId="urn:microsoft.com/office/officeart/2005/8/layout/process1"/>
    <dgm:cxn modelId="{1D13B554-7A96-4E60-B3A4-EFA85EB5FE9F}" type="presOf" srcId="{9B4F24B5-9FA2-475B-9088-D8FFA785B255}" destId="{4A8076E3-D4FD-438B-89FB-B301AF82A36B}" srcOrd="1" destOrd="0" presId="urn:microsoft.com/office/officeart/2005/8/layout/process1"/>
    <dgm:cxn modelId="{7888787A-D28C-4400-B66D-6C1D30CF918B}" type="presOf" srcId="{9B4F24B5-9FA2-475B-9088-D8FFA785B255}" destId="{1966DF13-00A8-4D0E-94C8-C14F1405069A}" srcOrd="0" destOrd="0" presId="urn:microsoft.com/office/officeart/2005/8/layout/process1"/>
    <dgm:cxn modelId="{B4673985-3E44-44CD-9B99-ABACD5904C35}" srcId="{DADBEB5F-E0DF-45E8-BEF1-6AFD24EF83D8}" destId="{0D6DE7F2-5115-4082-B7A7-A4FAE0793BFD}" srcOrd="1" destOrd="0" parTransId="{79D8176E-25ED-4789-8C93-CA867D1892D5}" sibTransId="{B8875BF9-0BE3-445D-985D-CF23E028918A}"/>
    <dgm:cxn modelId="{5C29BD86-54ED-4AFC-9141-13800C976CFC}" type="presOf" srcId="{B8875BF9-0BE3-445D-985D-CF23E028918A}" destId="{7069FE8A-8D51-4659-A13C-F9E92BBB874D}" srcOrd="0" destOrd="0" presId="urn:microsoft.com/office/officeart/2005/8/layout/process1"/>
    <dgm:cxn modelId="{6C416E94-FF10-46F3-AC15-4A4A55071A32}" srcId="{DADBEB5F-E0DF-45E8-BEF1-6AFD24EF83D8}" destId="{F160FC76-6F88-4553-83D3-859DA2E94021}" srcOrd="2" destOrd="0" parTransId="{5823C07D-A7EA-49BC-963C-A25E02A2A4ED}" sibTransId="{9B4F24B5-9FA2-475B-9088-D8FFA785B255}"/>
    <dgm:cxn modelId="{370BCCC4-AD14-4498-9226-9763AAA1F658}" srcId="{DADBEB5F-E0DF-45E8-BEF1-6AFD24EF83D8}" destId="{7972F9CE-7966-4766-854F-090B382A8E5D}" srcOrd="0" destOrd="0" parTransId="{18FB27FD-3081-4533-B083-BF3F8CF54CEA}" sibTransId="{77F2F031-81DF-4F63-A939-83BAD1F8C5A4}"/>
    <dgm:cxn modelId="{E003C3CE-641B-4CDF-9BD7-92358C4E0E50}" type="presOf" srcId="{58FEFA86-8B2F-487F-852E-D0922ECD6059}" destId="{8E157347-5509-434F-BF06-87D7507EE3EC}" srcOrd="0" destOrd="0" presId="urn:microsoft.com/office/officeart/2005/8/layout/process1"/>
    <dgm:cxn modelId="{79B8B9DB-6A25-49B0-9422-EBDEE86F2438}" type="presOf" srcId="{7972F9CE-7966-4766-854F-090B382A8E5D}" destId="{957C8141-E908-42A1-895A-B69DE2CC0CD7}" srcOrd="0" destOrd="0" presId="urn:microsoft.com/office/officeart/2005/8/layout/process1"/>
    <dgm:cxn modelId="{CE384043-E248-4BFE-994A-E3F9DDFE27B4}" type="presParOf" srcId="{AFAFEFB5-6B5B-4E54-A8AF-4DA5029BC255}" destId="{957C8141-E908-42A1-895A-B69DE2CC0CD7}" srcOrd="0" destOrd="0" presId="urn:microsoft.com/office/officeart/2005/8/layout/process1"/>
    <dgm:cxn modelId="{8C0D0098-329C-465D-A89C-982FE5335020}" type="presParOf" srcId="{AFAFEFB5-6B5B-4E54-A8AF-4DA5029BC255}" destId="{F251333B-9EC7-4478-8913-85D477D4066C}" srcOrd="1" destOrd="0" presId="urn:microsoft.com/office/officeart/2005/8/layout/process1"/>
    <dgm:cxn modelId="{7A6C4FC6-1E80-4186-833A-FDE18F4810F8}" type="presParOf" srcId="{F251333B-9EC7-4478-8913-85D477D4066C}" destId="{15109714-3BC6-4C27-ABE0-53B161CE3EA4}" srcOrd="0" destOrd="0" presId="urn:microsoft.com/office/officeart/2005/8/layout/process1"/>
    <dgm:cxn modelId="{8448BC49-CAF2-4D26-93B2-5E850699149B}" type="presParOf" srcId="{AFAFEFB5-6B5B-4E54-A8AF-4DA5029BC255}" destId="{F28CD00C-A522-49AD-BE68-CAAEBBA823C4}" srcOrd="2" destOrd="0" presId="urn:microsoft.com/office/officeart/2005/8/layout/process1"/>
    <dgm:cxn modelId="{B63A91F2-2DEE-4615-800A-67D679787C6D}" type="presParOf" srcId="{AFAFEFB5-6B5B-4E54-A8AF-4DA5029BC255}" destId="{7069FE8A-8D51-4659-A13C-F9E92BBB874D}" srcOrd="3" destOrd="0" presId="urn:microsoft.com/office/officeart/2005/8/layout/process1"/>
    <dgm:cxn modelId="{65FCBAB3-BB41-42B8-9124-41F22FB0E00F}" type="presParOf" srcId="{7069FE8A-8D51-4659-A13C-F9E92BBB874D}" destId="{4E630075-EB85-4A38-851C-56276DA20371}" srcOrd="0" destOrd="0" presId="urn:microsoft.com/office/officeart/2005/8/layout/process1"/>
    <dgm:cxn modelId="{8B48DD98-4122-414C-881C-370F03DAB357}" type="presParOf" srcId="{AFAFEFB5-6B5B-4E54-A8AF-4DA5029BC255}" destId="{7B1E4C8F-054A-4DD7-8241-84D8160FF8D7}" srcOrd="4" destOrd="0" presId="urn:microsoft.com/office/officeart/2005/8/layout/process1"/>
    <dgm:cxn modelId="{AF970B20-1011-4D5F-A86E-C27117C12660}" type="presParOf" srcId="{AFAFEFB5-6B5B-4E54-A8AF-4DA5029BC255}" destId="{1966DF13-00A8-4D0E-94C8-C14F1405069A}" srcOrd="5" destOrd="0" presId="urn:microsoft.com/office/officeart/2005/8/layout/process1"/>
    <dgm:cxn modelId="{30062F85-FEDF-44A2-848E-4B92BC0DE83C}" type="presParOf" srcId="{1966DF13-00A8-4D0E-94C8-C14F1405069A}" destId="{4A8076E3-D4FD-438B-89FB-B301AF82A36B}" srcOrd="0" destOrd="0" presId="urn:microsoft.com/office/officeart/2005/8/layout/process1"/>
    <dgm:cxn modelId="{2761233A-F96C-4A71-9D24-33E603418F9D}" type="presParOf" srcId="{AFAFEFB5-6B5B-4E54-A8AF-4DA5029BC255}" destId="{8E157347-5509-434F-BF06-87D7507EE3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F0A04-390F-43E7-ADCE-7119FC6AC4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9DD14F-1334-45F6-AC9D-ED6350C11720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gm:t>
    </dgm:pt>
    <dgm:pt modelId="{8CBFA1D1-36E5-4F2F-99D9-7C4A40745E41}" type="parTrans" cxnId="{943573F4-CA1B-4BF1-952C-8B75619227E3}">
      <dgm:prSet/>
      <dgm:spPr/>
      <dgm:t>
        <a:bodyPr/>
        <a:lstStyle/>
        <a:p>
          <a:endParaRPr lang="pt-BR"/>
        </a:p>
      </dgm:t>
    </dgm:pt>
    <dgm:pt modelId="{214A4A7C-0AAF-4A6E-B5E2-D081B9AD0CA4}" type="sibTrans" cxnId="{943573F4-CA1B-4BF1-952C-8B75619227E3}">
      <dgm:prSet/>
      <dgm:spPr/>
      <dgm:t>
        <a:bodyPr/>
        <a:lstStyle/>
        <a:p>
          <a:endParaRPr lang="pt-BR"/>
        </a:p>
      </dgm:t>
    </dgm:pt>
    <dgm:pt modelId="{8012A180-CDAB-4AAF-A77D-DE4EDE8F2302}">
      <dgm:prSet custT="1"/>
      <dgm:spPr>
        <a:solidFill>
          <a:schemeClr val="bg1"/>
        </a:solidFill>
      </dgm:spPr>
      <dgm:t>
        <a:bodyPr/>
        <a:lstStyle/>
        <a:p>
          <a:r>
            <a:rPr lang="pt-BR" sz="20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gm:t>
    </dgm:pt>
    <dgm:pt modelId="{6414844F-74DC-4A11-A780-8E2BE605B863}" type="parTrans" cxnId="{611206E6-312C-4AD6-82B2-3DAA902315FC}">
      <dgm:prSet/>
      <dgm:spPr/>
      <dgm:t>
        <a:bodyPr/>
        <a:lstStyle/>
        <a:p>
          <a:endParaRPr lang="pt-BR"/>
        </a:p>
      </dgm:t>
    </dgm:pt>
    <dgm:pt modelId="{33066E89-E2B3-468E-8E17-8CE5E4266A75}" type="sibTrans" cxnId="{611206E6-312C-4AD6-82B2-3DAA902315FC}">
      <dgm:prSet/>
      <dgm:spPr/>
      <dgm:t>
        <a:bodyPr/>
        <a:lstStyle/>
        <a:p>
          <a:endParaRPr lang="pt-BR"/>
        </a:p>
      </dgm:t>
    </dgm:pt>
    <dgm:pt modelId="{1C875836-0605-4C65-9125-1A5BD358A985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gm:t>
    </dgm:pt>
    <dgm:pt modelId="{14F497FB-D013-460D-BFB1-E76F976C04F1}" type="parTrans" cxnId="{C79439C8-CFFA-4BB1-AAE2-85AC80653C24}">
      <dgm:prSet/>
      <dgm:spPr/>
      <dgm:t>
        <a:bodyPr/>
        <a:lstStyle/>
        <a:p>
          <a:endParaRPr lang="pt-BR"/>
        </a:p>
      </dgm:t>
    </dgm:pt>
    <dgm:pt modelId="{A1D01F3D-6525-49EF-8F8E-3C975D9F5018}" type="sibTrans" cxnId="{C79439C8-CFFA-4BB1-AAE2-85AC80653C24}">
      <dgm:prSet/>
      <dgm:spPr/>
      <dgm:t>
        <a:bodyPr/>
        <a:lstStyle/>
        <a:p>
          <a:endParaRPr lang="pt-BR"/>
        </a:p>
      </dgm:t>
    </dgm:pt>
    <dgm:pt modelId="{74AF3C57-9129-4796-AC4C-88636284ADC4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gm:t>
    </dgm:pt>
    <dgm:pt modelId="{0E4F6F74-0EE4-43DD-A3D2-51A6F7AF525A}" type="parTrans" cxnId="{F4FE7007-C5C4-4965-B287-55524E64C73C}">
      <dgm:prSet/>
      <dgm:spPr/>
      <dgm:t>
        <a:bodyPr/>
        <a:lstStyle/>
        <a:p>
          <a:endParaRPr lang="pt-BR"/>
        </a:p>
      </dgm:t>
    </dgm:pt>
    <dgm:pt modelId="{F124A225-755C-40B3-BA6B-C920EAA5DBBB}" type="sibTrans" cxnId="{F4FE7007-C5C4-4965-B287-55524E64C73C}">
      <dgm:prSet/>
      <dgm:spPr/>
      <dgm:t>
        <a:bodyPr/>
        <a:lstStyle/>
        <a:p>
          <a:endParaRPr lang="pt-BR"/>
        </a:p>
      </dgm:t>
    </dgm:pt>
    <dgm:pt modelId="{5D62E79A-D102-47FB-9DBA-AF8A85930D2C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gm:t>
    </dgm:pt>
    <dgm:pt modelId="{1C189EF5-B011-4F6F-BA4A-836FC71B599B}" type="parTrans" cxnId="{58113FAB-4C25-4545-84AF-1C1B8E1A6322}">
      <dgm:prSet/>
      <dgm:spPr/>
      <dgm:t>
        <a:bodyPr/>
        <a:lstStyle/>
        <a:p>
          <a:endParaRPr lang="pt-BR"/>
        </a:p>
      </dgm:t>
    </dgm:pt>
    <dgm:pt modelId="{A1962420-6311-4844-B239-94688FF812D1}" type="sibTrans" cxnId="{58113FAB-4C25-4545-84AF-1C1B8E1A6322}">
      <dgm:prSet/>
      <dgm:spPr/>
      <dgm:t>
        <a:bodyPr/>
        <a:lstStyle/>
        <a:p>
          <a:endParaRPr lang="pt-BR"/>
        </a:p>
      </dgm:t>
    </dgm:pt>
    <dgm:pt modelId="{B0EFF3A6-BFD2-42D1-A36C-6F0CF970FC20}" type="pres">
      <dgm:prSet presAssocID="{514F0A04-390F-43E7-ADCE-7119FC6AC4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EE448-FAB2-4CB4-8CD4-A31E69FE611E}" type="pres">
      <dgm:prSet presAssocID="{8D9DD14F-1334-45F6-AC9D-ED6350C11720}" presName="root" presStyleCnt="0"/>
      <dgm:spPr/>
    </dgm:pt>
    <dgm:pt modelId="{19E60A14-6FE0-439B-A77D-27FBD3A4BC30}" type="pres">
      <dgm:prSet presAssocID="{8D9DD14F-1334-45F6-AC9D-ED6350C11720}" presName="rootComposite" presStyleCnt="0"/>
      <dgm:spPr/>
    </dgm:pt>
    <dgm:pt modelId="{B90022D3-1A71-4050-93EF-116212908F70}" type="pres">
      <dgm:prSet presAssocID="{8D9DD14F-1334-45F6-AC9D-ED6350C11720}" presName="rootText" presStyleLbl="node1" presStyleIdx="0" presStyleCnt="5" custLinFactNeighborX="4837" custLinFactNeighborY="-993"/>
      <dgm:spPr/>
    </dgm:pt>
    <dgm:pt modelId="{39C860CB-241B-4252-9320-F33924EC83FE}" type="pres">
      <dgm:prSet presAssocID="{8D9DD14F-1334-45F6-AC9D-ED6350C11720}" presName="rootConnector" presStyleLbl="node1" presStyleIdx="0" presStyleCnt="5"/>
      <dgm:spPr/>
    </dgm:pt>
    <dgm:pt modelId="{2F06BF66-5E58-4B29-9A51-45E19680D815}" type="pres">
      <dgm:prSet presAssocID="{8D9DD14F-1334-45F6-AC9D-ED6350C11720}" presName="childShape" presStyleCnt="0"/>
      <dgm:spPr/>
    </dgm:pt>
    <dgm:pt modelId="{948E3BF9-4AD2-4DB3-B82F-B3A74D7ABA54}" type="pres">
      <dgm:prSet presAssocID="{8012A180-CDAB-4AAF-A77D-DE4EDE8F2302}" presName="root" presStyleCnt="0"/>
      <dgm:spPr/>
    </dgm:pt>
    <dgm:pt modelId="{7B72E99B-BC1D-4D4C-8B87-1DF605CC6049}" type="pres">
      <dgm:prSet presAssocID="{8012A180-CDAB-4AAF-A77D-DE4EDE8F2302}" presName="rootComposite" presStyleCnt="0"/>
      <dgm:spPr/>
    </dgm:pt>
    <dgm:pt modelId="{760F3EC0-A8DF-4F6E-AAB4-D132EF8F3DDB}" type="pres">
      <dgm:prSet presAssocID="{8012A180-CDAB-4AAF-A77D-DE4EDE8F2302}" presName="rootText" presStyleLbl="node1" presStyleIdx="1" presStyleCnt="5"/>
      <dgm:spPr/>
    </dgm:pt>
    <dgm:pt modelId="{EC87454D-F00E-4981-BB5C-78585080D8DB}" type="pres">
      <dgm:prSet presAssocID="{8012A180-CDAB-4AAF-A77D-DE4EDE8F2302}" presName="rootConnector" presStyleLbl="node1" presStyleIdx="1" presStyleCnt="5"/>
      <dgm:spPr/>
    </dgm:pt>
    <dgm:pt modelId="{2A2AFC19-4B43-49C6-8A28-97DCC1FCD369}" type="pres">
      <dgm:prSet presAssocID="{8012A180-CDAB-4AAF-A77D-DE4EDE8F2302}" presName="childShape" presStyleCnt="0"/>
      <dgm:spPr/>
    </dgm:pt>
    <dgm:pt modelId="{A629A840-6193-421A-8993-98548642E8BD}" type="pres">
      <dgm:prSet presAssocID="{1C875836-0605-4C65-9125-1A5BD358A985}" presName="root" presStyleCnt="0"/>
      <dgm:spPr/>
    </dgm:pt>
    <dgm:pt modelId="{31439DD9-1A17-44B1-BDBF-9FA487BC37A8}" type="pres">
      <dgm:prSet presAssocID="{1C875836-0605-4C65-9125-1A5BD358A985}" presName="rootComposite" presStyleCnt="0"/>
      <dgm:spPr/>
    </dgm:pt>
    <dgm:pt modelId="{CD836E33-6325-4384-880E-9CF51353FC33}" type="pres">
      <dgm:prSet presAssocID="{1C875836-0605-4C65-9125-1A5BD358A985}" presName="rootText" presStyleLbl="node1" presStyleIdx="2" presStyleCnt="5"/>
      <dgm:spPr/>
    </dgm:pt>
    <dgm:pt modelId="{9D00783B-013B-440E-8989-B5D0A697BA76}" type="pres">
      <dgm:prSet presAssocID="{1C875836-0605-4C65-9125-1A5BD358A985}" presName="rootConnector" presStyleLbl="node1" presStyleIdx="2" presStyleCnt="5"/>
      <dgm:spPr/>
    </dgm:pt>
    <dgm:pt modelId="{654EA14D-7281-4DAC-84A1-292B39502057}" type="pres">
      <dgm:prSet presAssocID="{1C875836-0605-4C65-9125-1A5BD358A985}" presName="childShape" presStyleCnt="0"/>
      <dgm:spPr/>
    </dgm:pt>
    <dgm:pt modelId="{B68B613C-300A-4E5D-BC31-3589F10026EF}" type="pres">
      <dgm:prSet presAssocID="{74AF3C57-9129-4796-AC4C-88636284ADC4}" presName="root" presStyleCnt="0"/>
      <dgm:spPr/>
    </dgm:pt>
    <dgm:pt modelId="{D7446206-7482-4E75-B922-9D463B0F3A8B}" type="pres">
      <dgm:prSet presAssocID="{74AF3C57-9129-4796-AC4C-88636284ADC4}" presName="rootComposite" presStyleCnt="0"/>
      <dgm:spPr/>
    </dgm:pt>
    <dgm:pt modelId="{D4FC8D08-F1F0-4F9E-99D1-4FA4474A7196}" type="pres">
      <dgm:prSet presAssocID="{74AF3C57-9129-4796-AC4C-88636284ADC4}" presName="rootText" presStyleLbl="node1" presStyleIdx="3" presStyleCnt="5"/>
      <dgm:spPr/>
    </dgm:pt>
    <dgm:pt modelId="{E097DEB8-A8D3-488C-A03B-3A830EA8BC6F}" type="pres">
      <dgm:prSet presAssocID="{74AF3C57-9129-4796-AC4C-88636284ADC4}" presName="rootConnector" presStyleLbl="node1" presStyleIdx="3" presStyleCnt="5"/>
      <dgm:spPr/>
    </dgm:pt>
    <dgm:pt modelId="{FFBC7B45-B7BB-432C-BBC5-81ECF3E2EDE3}" type="pres">
      <dgm:prSet presAssocID="{74AF3C57-9129-4796-AC4C-88636284ADC4}" presName="childShape" presStyleCnt="0"/>
      <dgm:spPr/>
    </dgm:pt>
    <dgm:pt modelId="{59FC076A-7638-45E5-B5A4-2754D4231026}" type="pres">
      <dgm:prSet presAssocID="{5D62E79A-D102-47FB-9DBA-AF8A85930D2C}" presName="root" presStyleCnt="0"/>
      <dgm:spPr/>
    </dgm:pt>
    <dgm:pt modelId="{D9A7FB61-69A0-4A5B-9984-4081029B01F5}" type="pres">
      <dgm:prSet presAssocID="{5D62E79A-D102-47FB-9DBA-AF8A85930D2C}" presName="rootComposite" presStyleCnt="0"/>
      <dgm:spPr/>
    </dgm:pt>
    <dgm:pt modelId="{EC970439-E4C8-404E-AB88-2F86771B21E3}" type="pres">
      <dgm:prSet presAssocID="{5D62E79A-D102-47FB-9DBA-AF8A85930D2C}" presName="rootText" presStyleLbl="node1" presStyleIdx="4" presStyleCnt="5"/>
      <dgm:spPr/>
    </dgm:pt>
    <dgm:pt modelId="{1F7D4F22-B374-45C0-A64A-25FD5421BCA2}" type="pres">
      <dgm:prSet presAssocID="{5D62E79A-D102-47FB-9DBA-AF8A85930D2C}" presName="rootConnector" presStyleLbl="node1" presStyleIdx="4" presStyleCnt="5"/>
      <dgm:spPr/>
    </dgm:pt>
    <dgm:pt modelId="{F0EBAC1E-C0D6-449F-86A2-7A57C9B05030}" type="pres">
      <dgm:prSet presAssocID="{5D62E79A-D102-47FB-9DBA-AF8A85930D2C}" presName="childShape" presStyleCnt="0"/>
      <dgm:spPr/>
    </dgm:pt>
  </dgm:ptLst>
  <dgm:cxnLst>
    <dgm:cxn modelId="{F4FE7007-C5C4-4965-B287-55524E64C73C}" srcId="{514F0A04-390F-43E7-ADCE-7119FC6AC49B}" destId="{74AF3C57-9129-4796-AC4C-88636284ADC4}" srcOrd="3" destOrd="0" parTransId="{0E4F6F74-0EE4-43DD-A3D2-51A6F7AF525A}" sibTransId="{F124A225-755C-40B3-BA6B-C920EAA5DBBB}"/>
    <dgm:cxn modelId="{A3FC0B41-FED0-4D2C-801E-AE6FFFD93740}" type="presOf" srcId="{74AF3C57-9129-4796-AC4C-88636284ADC4}" destId="{D4FC8D08-F1F0-4F9E-99D1-4FA4474A7196}" srcOrd="0" destOrd="0" presId="urn:microsoft.com/office/officeart/2005/8/layout/hierarchy3"/>
    <dgm:cxn modelId="{D84D114D-C155-41FA-BE90-490BB9513F7C}" type="presOf" srcId="{1C875836-0605-4C65-9125-1A5BD358A985}" destId="{9D00783B-013B-440E-8989-B5D0A697BA76}" srcOrd="1" destOrd="0" presId="urn:microsoft.com/office/officeart/2005/8/layout/hierarchy3"/>
    <dgm:cxn modelId="{FD86D377-236A-425D-BFE5-E2D1CA82EDB1}" type="presOf" srcId="{8D9DD14F-1334-45F6-AC9D-ED6350C11720}" destId="{39C860CB-241B-4252-9320-F33924EC83FE}" srcOrd="1" destOrd="0" presId="urn:microsoft.com/office/officeart/2005/8/layout/hierarchy3"/>
    <dgm:cxn modelId="{DFA8BD81-4259-466C-A878-C9BB574530AF}" type="presOf" srcId="{8012A180-CDAB-4AAF-A77D-DE4EDE8F2302}" destId="{EC87454D-F00E-4981-BB5C-78585080D8DB}" srcOrd="1" destOrd="0" presId="urn:microsoft.com/office/officeart/2005/8/layout/hierarchy3"/>
    <dgm:cxn modelId="{E3C726A0-EB34-48B4-AB69-38A28408580F}" type="presOf" srcId="{8D9DD14F-1334-45F6-AC9D-ED6350C11720}" destId="{B90022D3-1A71-4050-93EF-116212908F70}" srcOrd="0" destOrd="0" presId="urn:microsoft.com/office/officeart/2005/8/layout/hierarchy3"/>
    <dgm:cxn modelId="{58113FAB-4C25-4545-84AF-1C1B8E1A6322}" srcId="{514F0A04-390F-43E7-ADCE-7119FC6AC49B}" destId="{5D62E79A-D102-47FB-9DBA-AF8A85930D2C}" srcOrd="4" destOrd="0" parTransId="{1C189EF5-B011-4F6F-BA4A-836FC71B599B}" sibTransId="{A1962420-6311-4844-B239-94688FF812D1}"/>
    <dgm:cxn modelId="{01577FBC-1E38-49DF-A5AE-342AFBBC346F}" type="presOf" srcId="{1C875836-0605-4C65-9125-1A5BD358A985}" destId="{CD836E33-6325-4384-880E-9CF51353FC33}" srcOrd="0" destOrd="0" presId="urn:microsoft.com/office/officeart/2005/8/layout/hierarchy3"/>
    <dgm:cxn modelId="{FB51E4C5-AE57-4189-831D-A3AD8AC76C10}" type="presOf" srcId="{5D62E79A-D102-47FB-9DBA-AF8A85930D2C}" destId="{1F7D4F22-B374-45C0-A64A-25FD5421BCA2}" srcOrd="1" destOrd="0" presId="urn:microsoft.com/office/officeart/2005/8/layout/hierarchy3"/>
    <dgm:cxn modelId="{619955C7-DFC4-459F-A024-F62016A02B8C}" type="presOf" srcId="{74AF3C57-9129-4796-AC4C-88636284ADC4}" destId="{E097DEB8-A8D3-488C-A03B-3A830EA8BC6F}" srcOrd="1" destOrd="0" presId="urn:microsoft.com/office/officeart/2005/8/layout/hierarchy3"/>
    <dgm:cxn modelId="{C79439C8-CFFA-4BB1-AAE2-85AC80653C24}" srcId="{514F0A04-390F-43E7-ADCE-7119FC6AC49B}" destId="{1C875836-0605-4C65-9125-1A5BD358A985}" srcOrd="2" destOrd="0" parTransId="{14F497FB-D013-460D-BFB1-E76F976C04F1}" sibTransId="{A1D01F3D-6525-49EF-8F8E-3C975D9F5018}"/>
    <dgm:cxn modelId="{0A0AF8CF-B7F5-4771-AA7B-5B7765C7A778}" type="presOf" srcId="{8012A180-CDAB-4AAF-A77D-DE4EDE8F2302}" destId="{760F3EC0-A8DF-4F6E-AAB4-D132EF8F3DDB}" srcOrd="0" destOrd="0" presId="urn:microsoft.com/office/officeart/2005/8/layout/hierarchy3"/>
    <dgm:cxn modelId="{611206E6-312C-4AD6-82B2-3DAA902315FC}" srcId="{514F0A04-390F-43E7-ADCE-7119FC6AC49B}" destId="{8012A180-CDAB-4AAF-A77D-DE4EDE8F2302}" srcOrd="1" destOrd="0" parTransId="{6414844F-74DC-4A11-A780-8E2BE605B863}" sibTransId="{33066E89-E2B3-468E-8E17-8CE5E4266A75}"/>
    <dgm:cxn modelId="{943573F4-CA1B-4BF1-952C-8B75619227E3}" srcId="{514F0A04-390F-43E7-ADCE-7119FC6AC49B}" destId="{8D9DD14F-1334-45F6-AC9D-ED6350C11720}" srcOrd="0" destOrd="0" parTransId="{8CBFA1D1-36E5-4F2F-99D9-7C4A40745E41}" sibTransId="{214A4A7C-0AAF-4A6E-B5E2-D081B9AD0CA4}"/>
    <dgm:cxn modelId="{7DC711F9-BA31-4D51-8D13-2AF41273BD15}" type="presOf" srcId="{5D62E79A-D102-47FB-9DBA-AF8A85930D2C}" destId="{EC970439-E4C8-404E-AB88-2F86771B21E3}" srcOrd="0" destOrd="0" presId="urn:microsoft.com/office/officeart/2005/8/layout/hierarchy3"/>
    <dgm:cxn modelId="{A68714FB-C609-4D3A-AF65-FE25D7258E75}" type="presOf" srcId="{514F0A04-390F-43E7-ADCE-7119FC6AC49B}" destId="{B0EFF3A6-BFD2-42D1-A36C-6F0CF970FC20}" srcOrd="0" destOrd="0" presId="urn:microsoft.com/office/officeart/2005/8/layout/hierarchy3"/>
    <dgm:cxn modelId="{BA6C6F05-AC12-4028-BDEA-693DBF2EAE6C}" type="presParOf" srcId="{B0EFF3A6-BFD2-42D1-A36C-6F0CF970FC20}" destId="{478EE448-FAB2-4CB4-8CD4-A31E69FE611E}" srcOrd="0" destOrd="0" presId="urn:microsoft.com/office/officeart/2005/8/layout/hierarchy3"/>
    <dgm:cxn modelId="{C6CC686E-73F1-49D1-AA4F-33EA09EC524E}" type="presParOf" srcId="{478EE448-FAB2-4CB4-8CD4-A31E69FE611E}" destId="{19E60A14-6FE0-439B-A77D-27FBD3A4BC30}" srcOrd="0" destOrd="0" presId="urn:microsoft.com/office/officeart/2005/8/layout/hierarchy3"/>
    <dgm:cxn modelId="{C709ABBF-81AD-43CB-A1FA-FBD6F1E0A755}" type="presParOf" srcId="{19E60A14-6FE0-439B-A77D-27FBD3A4BC30}" destId="{B90022D3-1A71-4050-93EF-116212908F70}" srcOrd="0" destOrd="0" presId="urn:microsoft.com/office/officeart/2005/8/layout/hierarchy3"/>
    <dgm:cxn modelId="{2DA5DAE1-2A19-4A15-B697-C3689A7AE339}" type="presParOf" srcId="{19E60A14-6FE0-439B-A77D-27FBD3A4BC30}" destId="{39C860CB-241B-4252-9320-F33924EC83FE}" srcOrd="1" destOrd="0" presId="urn:microsoft.com/office/officeart/2005/8/layout/hierarchy3"/>
    <dgm:cxn modelId="{B24CD39D-3829-4EFD-BFD2-E64421D4E8DC}" type="presParOf" srcId="{478EE448-FAB2-4CB4-8CD4-A31E69FE611E}" destId="{2F06BF66-5E58-4B29-9A51-45E19680D815}" srcOrd="1" destOrd="0" presId="urn:microsoft.com/office/officeart/2005/8/layout/hierarchy3"/>
    <dgm:cxn modelId="{125407C4-18B8-4D3E-A560-518CCB519ED6}" type="presParOf" srcId="{B0EFF3A6-BFD2-42D1-A36C-6F0CF970FC20}" destId="{948E3BF9-4AD2-4DB3-B82F-B3A74D7ABA54}" srcOrd="1" destOrd="0" presId="urn:microsoft.com/office/officeart/2005/8/layout/hierarchy3"/>
    <dgm:cxn modelId="{C64FED77-03F2-4E9D-8778-65F6F8A3A9FF}" type="presParOf" srcId="{948E3BF9-4AD2-4DB3-B82F-B3A74D7ABA54}" destId="{7B72E99B-BC1D-4D4C-8B87-1DF605CC6049}" srcOrd="0" destOrd="0" presId="urn:microsoft.com/office/officeart/2005/8/layout/hierarchy3"/>
    <dgm:cxn modelId="{C62BBE0C-1770-467E-9A95-5368521E5EBF}" type="presParOf" srcId="{7B72E99B-BC1D-4D4C-8B87-1DF605CC6049}" destId="{760F3EC0-A8DF-4F6E-AAB4-D132EF8F3DDB}" srcOrd="0" destOrd="0" presId="urn:microsoft.com/office/officeart/2005/8/layout/hierarchy3"/>
    <dgm:cxn modelId="{ACC7F22B-F53F-407D-999C-BE2B39AACF19}" type="presParOf" srcId="{7B72E99B-BC1D-4D4C-8B87-1DF605CC6049}" destId="{EC87454D-F00E-4981-BB5C-78585080D8DB}" srcOrd="1" destOrd="0" presId="urn:microsoft.com/office/officeart/2005/8/layout/hierarchy3"/>
    <dgm:cxn modelId="{6C78CC0E-25FA-4868-8EB2-EF3439302230}" type="presParOf" srcId="{948E3BF9-4AD2-4DB3-B82F-B3A74D7ABA54}" destId="{2A2AFC19-4B43-49C6-8A28-97DCC1FCD369}" srcOrd="1" destOrd="0" presId="urn:microsoft.com/office/officeart/2005/8/layout/hierarchy3"/>
    <dgm:cxn modelId="{744BE4B9-0056-41C2-BAFC-D7488FE5EC71}" type="presParOf" srcId="{B0EFF3A6-BFD2-42D1-A36C-6F0CF970FC20}" destId="{A629A840-6193-421A-8993-98548642E8BD}" srcOrd="2" destOrd="0" presId="urn:microsoft.com/office/officeart/2005/8/layout/hierarchy3"/>
    <dgm:cxn modelId="{842CE6EF-686D-41D5-AC25-3577345938BD}" type="presParOf" srcId="{A629A840-6193-421A-8993-98548642E8BD}" destId="{31439DD9-1A17-44B1-BDBF-9FA487BC37A8}" srcOrd="0" destOrd="0" presId="urn:microsoft.com/office/officeart/2005/8/layout/hierarchy3"/>
    <dgm:cxn modelId="{DC71BA76-F9BB-4ACA-AB7F-09FF373658BA}" type="presParOf" srcId="{31439DD9-1A17-44B1-BDBF-9FA487BC37A8}" destId="{CD836E33-6325-4384-880E-9CF51353FC33}" srcOrd="0" destOrd="0" presId="urn:microsoft.com/office/officeart/2005/8/layout/hierarchy3"/>
    <dgm:cxn modelId="{8B238F12-F6F9-4580-8DD8-02806B7FA10E}" type="presParOf" srcId="{31439DD9-1A17-44B1-BDBF-9FA487BC37A8}" destId="{9D00783B-013B-440E-8989-B5D0A697BA76}" srcOrd="1" destOrd="0" presId="urn:microsoft.com/office/officeart/2005/8/layout/hierarchy3"/>
    <dgm:cxn modelId="{4D8A013E-1AED-42D6-BE96-8DB469ADF3CD}" type="presParOf" srcId="{A629A840-6193-421A-8993-98548642E8BD}" destId="{654EA14D-7281-4DAC-84A1-292B39502057}" srcOrd="1" destOrd="0" presId="urn:microsoft.com/office/officeart/2005/8/layout/hierarchy3"/>
    <dgm:cxn modelId="{1082002E-1EB3-4B1C-A8AE-46226EBC696D}" type="presParOf" srcId="{B0EFF3A6-BFD2-42D1-A36C-6F0CF970FC20}" destId="{B68B613C-300A-4E5D-BC31-3589F10026EF}" srcOrd="3" destOrd="0" presId="urn:microsoft.com/office/officeart/2005/8/layout/hierarchy3"/>
    <dgm:cxn modelId="{40DEB304-1F00-4048-9E51-FAEEFBFFB885}" type="presParOf" srcId="{B68B613C-300A-4E5D-BC31-3589F10026EF}" destId="{D7446206-7482-4E75-B922-9D463B0F3A8B}" srcOrd="0" destOrd="0" presId="urn:microsoft.com/office/officeart/2005/8/layout/hierarchy3"/>
    <dgm:cxn modelId="{852073D6-B15D-413B-8037-8DCCF4EE4130}" type="presParOf" srcId="{D7446206-7482-4E75-B922-9D463B0F3A8B}" destId="{D4FC8D08-F1F0-4F9E-99D1-4FA4474A7196}" srcOrd="0" destOrd="0" presId="urn:microsoft.com/office/officeart/2005/8/layout/hierarchy3"/>
    <dgm:cxn modelId="{34D8E6CA-526E-4951-BC18-2AFE6642539F}" type="presParOf" srcId="{D7446206-7482-4E75-B922-9D463B0F3A8B}" destId="{E097DEB8-A8D3-488C-A03B-3A830EA8BC6F}" srcOrd="1" destOrd="0" presId="urn:microsoft.com/office/officeart/2005/8/layout/hierarchy3"/>
    <dgm:cxn modelId="{FA389C49-FEDF-4D44-9C40-E875505A2AE6}" type="presParOf" srcId="{B68B613C-300A-4E5D-BC31-3589F10026EF}" destId="{FFBC7B45-B7BB-432C-BBC5-81ECF3E2EDE3}" srcOrd="1" destOrd="0" presId="urn:microsoft.com/office/officeart/2005/8/layout/hierarchy3"/>
    <dgm:cxn modelId="{4106706A-EFF2-479C-92A9-255A3F3CC71A}" type="presParOf" srcId="{B0EFF3A6-BFD2-42D1-A36C-6F0CF970FC20}" destId="{59FC076A-7638-45E5-B5A4-2754D4231026}" srcOrd="4" destOrd="0" presId="urn:microsoft.com/office/officeart/2005/8/layout/hierarchy3"/>
    <dgm:cxn modelId="{58596C39-1C05-447F-A4AF-03DA7E2EA6C9}" type="presParOf" srcId="{59FC076A-7638-45E5-B5A4-2754D4231026}" destId="{D9A7FB61-69A0-4A5B-9984-4081029B01F5}" srcOrd="0" destOrd="0" presId="urn:microsoft.com/office/officeart/2005/8/layout/hierarchy3"/>
    <dgm:cxn modelId="{715D1BAB-D302-4959-B5E4-CB3A5E54913F}" type="presParOf" srcId="{D9A7FB61-69A0-4A5B-9984-4081029B01F5}" destId="{EC970439-E4C8-404E-AB88-2F86771B21E3}" srcOrd="0" destOrd="0" presId="urn:microsoft.com/office/officeart/2005/8/layout/hierarchy3"/>
    <dgm:cxn modelId="{0BE4E82A-2ECA-48C6-B171-ED2A378632E7}" type="presParOf" srcId="{D9A7FB61-69A0-4A5B-9984-4081029B01F5}" destId="{1F7D4F22-B374-45C0-A64A-25FD5421BCA2}" srcOrd="1" destOrd="0" presId="urn:microsoft.com/office/officeart/2005/8/layout/hierarchy3"/>
    <dgm:cxn modelId="{79A5C7CA-2A8A-441C-A9E2-7A08D6C4B70C}" type="presParOf" srcId="{59FC076A-7638-45E5-B5A4-2754D4231026}" destId="{F0EBAC1E-C0D6-449F-86A2-7A57C9B050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704634-9924-4434-AA9F-FA88D62E3123}">
      <dgm:prSet custT="1"/>
      <dgm:spPr>
        <a:xfrm>
          <a:off x="1444581" y="37213"/>
          <a:ext cx="1436670" cy="129049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2DE4B5F0-55E0-4DC9-BFF9-3E9D4498D237}" type="parTrans" cxnId="{C974FD75-9761-4A55-A93C-8AC660ECF56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 rot="18987409">
          <a:off x="1322453" y="1257401"/>
          <a:ext cx="40240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ln>
          <a:solidFill>
            <a:srgbClr val="043765"/>
          </a:solidFill>
        </a:ln>
      </dgm:spPr>
      <dgm:t>
        <a:bodyPr/>
        <a:lstStyle/>
        <a:p>
          <a:endParaRPr lang="pt-BR"/>
        </a:p>
      </dgm:t>
    </dgm:pt>
    <dgm:pt modelId="{883AB215-AA87-4F49-A4D7-62A0149D5233}" type="sibTrans" cxnId="{C974FD75-9761-4A55-A93C-8AC660ECF564}">
      <dgm:prSet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>
        <a:xfrm>
          <a:off x="1925260" y="1457754"/>
          <a:ext cx="1248769" cy="1160679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gm:t>
    </dgm:pt>
    <dgm:pt modelId="{46505356-1800-4CE5-A64A-5CA8F7DF7915}" type="parTrans" cxnId="{2DACD66F-494D-413E-98E9-104B99307507}">
      <dgm:prSet/>
      <dgm:spPr>
        <a:xfrm>
          <a:off x="1377813" y="2005487"/>
          <a:ext cx="54744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10229402-A36D-4516-B387-038FDC7F235C}">
      <dgm:prSet custT="1"/>
      <dgm:spPr>
        <a:xfrm>
          <a:off x="1512823" y="2752811"/>
          <a:ext cx="1327483" cy="128183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8BAD1A95-1CA8-4841-8F6C-94F9425CC71F}" type="parTrans" cxnId="{3E3CBE71-44AB-4C97-BD05-94DD585AB9C3}">
      <dgm:prSet/>
      <dgm:spPr>
        <a:xfrm rot="2596247">
          <a:off x="1317418" y="2761452"/>
          <a:ext cx="4442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265430B-C7EA-4CF6-AD19-B637EAE07A39}" type="sibTrans" cxnId="{3E3CBE71-44AB-4C97-BD05-94DD585AB9C3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4"/>
      <dgm:spPr/>
    </dgm:pt>
    <dgm:pt modelId="{0EDB87B6-57FC-4115-A8BD-B06C761B62AC}" type="pres">
      <dgm:prSet presAssocID="{2E87F570-9B7B-4287-951B-0B56F271F759}" presName="visible" presStyleLbl="node1" presStyleIdx="0" presStyleCnt="4" custScaleX="70916" custScaleY="67264" custLinFactNeighborX="-10281" custLinFactNeighborY="631"/>
      <dgm:spPr>
        <a:xfrm>
          <a:off x="0" y="1539934"/>
          <a:ext cx="1299354" cy="117565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</a:ln>
        <a:effectLst/>
      </dgm:spPr>
    </dgm:pt>
    <dgm:pt modelId="{1CE5DF7D-B40E-4DA8-B39B-5E3151E228E4}" type="pres">
      <dgm:prSet presAssocID="{2DE4B5F0-55E0-4DC9-BFF9-3E9D4498D237}" presName="Name25" presStyleLbl="parChTrans1D1" presStyleIdx="0" presStyleCnt="3"/>
      <dgm:spPr/>
    </dgm:pt>
    <dgm:pt modelId="{C5291FF4-D7CC-4E8A-8528-4787DBDC4D49}" type="pres">
      <dgm:prSet presAssocID="{89704634-9924-4434-AA9F-FA88D62E3123}" presName="node" presStyleCnt="0"/>
      <dgm:spPr/>
    </dgm:pt>
    <dgm:pt modelId="{69B42FB0-88F4-41C4-807C-990A5B503407}" type="pres">
      <dgm:prSet presAssocID="{89704634-9924-4434-AA9F-FA88D62E3123}" presName="parentNode" presStyleLbl="node1" presStyleIdx="1" presStyleCnt="4" custScaleX="130684" custScaleY="117387">
        <dgm:presLayoutVars>
          <dgm:chMax val="1"/>
          <dgm:bulletEnabled val="1"/>
        </dgm:presLayoutVars>
      </dgm:prSet>
      <dgm:spPr/>
    </dgm:pt>
    <dgm:pt modelId="{AC9B86BB-7004-4D8E-862E-76FF2C73538D}" type="pres">
      <dgm:prSet presAssocID="{89704634-9924-4434-AA9F-FA88D62E3123}" presName="childNode" presStyleLbl="revTx" presStyleIdx="0" presStyleCnt="0">
        <dgm:presLayoutVars>
          <dgm:bulletEnabled val="1"/>
        </dgm:presLayoutVars>
      </dgm:prSet>
      <dgm:spPr/>
    </dgm:pt>
    <dgm:pt modelId="{10733655-47B1-4B37-B0D8-E1240D26F2AB}" type="pres">
      <dgm:prSet presAssocID="{46505356-1800-4CE5-A64A-5CA8F7DF7915}" presName="Name25" presStyleLbl="parChTrans1D1" presStyleIdx="1" presStyleCnt="3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2" presStyleCnt="4" custScaleX="113592" custScaleY="105579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  <dgm:pt modelId="{8BFC0771-BEAD-4317-8DFB-5D7A1E8004F0}" type="pres">
      <dgm:prSet presAssocID="{8BAD1A95-1CA8-4841-8F6C-94F9425CC71F}" presName="Name25" presStyleLbl="parChTrans1D1" presStyleIdx="2" presStyleCnt="3"/>
      <dgm:spPr/>
    </dgm:pt>
    <dgm:pt modelId="{71B146B8-2C8D-4300-B251-F4C58C9A664A}" type="pres">
      <dgm:prSet presAssocID="{10229402-A36D-4516-B387-038FDC7F235C}" presName="node" presStyleCnt="0"/>
      <dgm:spPr/>
    </dgm:pt>
    <dgm:pt modelId="{2B676140-9214-4AD6-8AD6-E629FCE578F7}" type="pres">
      <dgm:prSet presAssocID="{10229402-A36D-4516-B387-038FDC7F235C}" presName="parentNode" presStyleLbl="node1" presStyleIdx="3" presStyleCnt="4" custScaleX="120752" custScaleY="116600">
        <dgm:presLayoutVars>
          <dgm:chMax val="1"/>
          <dgm:bulletEnabled val="1"/>
        </dgm:presLayoutVars>
      </dgm:prSet>
      <dgm:spPr/>
    </dgm:pt>
    <dgm:pt modelId="{3B55B5A1-3FCF-4C4B-8F82-5B8F5C3651ED}" type="pres">
      <dgm:prSet presAssocID="{10229402-A36D-4516-B387-038FDC7F235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1" destOrd="0" parTransId="{46505356-1800-4CE5-A64A-5CA8F7DF7915}" sibTransId="{EB456929-8B88-4C29-A06C-C7B4EAA00B53}"/>
    <dgm:cxn modelId="{3E3CBE71-44AB-4C97-BD05-94DD585AB9C3}" srcId="{2E87F570-9B7B-4287-951B-0B56F271F759}" destId="{10229402-A36D-4516-B387-038FDC7F235C}" srcOrd="2" destOrd="0" parTransId="{8BAD1A95-1CA8-4841-8F6C-94F9425CC71F}" sibTransId="{9265430B-C7EA-4CF6-AD19-B637EAE07A39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C974FD75-9761-4A55-A93C-8AC660ECF564}" srcId="{2E87F570-9B7B-4287-951B-0B56F271F759}" destId="{89704634-9924-4434-AA9F-FA88D62E3123}" srcOrd="0" destOrd="0" parTransId="{2DE4B5F0-55E0-4DC9-BFF9-3E9D4498D237}" sibTransId="{883AB215-AA87-4F49-A4D7-62A0149D5233}"/>
    <dgm:cxn modelId="{BF0DC88A-1A90-467E-A3C6-EF8ECB92D57F}" type="presOf" srcId="{10229402-A36D-4516-B387-038FDC7F235C}" destId="{2B676140-9214-4AD6-8AD6-E629FCE578F7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9AB8A6C2-190B-4153-BC59-705E82E108A6}" type="presOf" srcId="{89704634-9924-4434-AA9F-FA88D62E3123}" destId="{69B42FB0-88F4-41C4-807C-990A5B503407}" srcOrd="0" destOrd="0" presId="urn:microsoft.com/office/officeart/2005/8/layout/radial2"/>
    <dgm:cxn modelId="{FCA565E0-EB72-4F40-9963-98389FEBB36A}" type="presOf" srcId="{8BAD1A95-1CA8-4841-8F6C-94F9425CC71F}" destId="{8BFC0771-BEAD-4317-8DFB-5D7A1E8004F0}" srcOrd="0" destOrd="0" presId="urn:microsoft.com/office/officeart/2005/8/layout/radial2"/>
    <dgm:cxn modelId="{702348FF-093A-428A-B1DD-A34BD373ED59}" type="presOf" srcId="{2DE4B5F0-55E0-4DC9-BFF9-3E9D4498D237}" destId="{1CE5DF7D-B40E-4DA8-B39B-5E3151E228E4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B2287BE4-F8D5-45FD-A238-FCF863AF0013}" type="presParOf" srcId="{200D9E6C-CF0B-4B6C-AC86-9918F8DFD9EC}" destId="{1CE5DF7D-B40E-4DA8-B39B-5E3151E228E4}" srcOrd="1" destOrd="0" presId="urn:microsoft.com/office/officeart/2005/8/layout/radial2"/>
    <dgm:cxn modelId="{3015271A-4D17-4555-8AB7-F2C2E5771541}" type="presParOf" srcId="{200D9E6C-CF0B-4B6C-AC86-9918F8DFD9EC}" destId="{C5291FF4-D7CC-4E8A-8528-4787DBDC4D49}" srcOrd="2" destOrd="0" presId="urn:microsoft.com/office/officeart/2005/8/layout/radial2"/>
    <dgm:cxn modelId="{F6991430-53FB-4FE2-B1A3-9113611B42A7}" type="presParOf" srcId="{C5291FF4-D7CC-4E8A-8528-4787DBDC4D49}" destId="{69B42FB0-88F4-41C4-807C-990A5B503407}" srcOrd="0" destOrd="0" presId="urn:microsoft.com/office/officeart/2005/8/layout/radial2"/>
    <dgm:cxn modelId="{C9E14335-B330-4184-8D40-BB99455BB85D}" type="presParOf" srcId="{C5291FF4-D7CC-4E8A-8528-4787DBDC4D49}" destId="{AC9B86BB-7004-4D8E-862E-76FF2C73538D}" srcOrd="1" destOrd="0" presId="urn:microsoft.com/office/officeart/2005/8/layout/radial2"/>
    <dgm:cxn modelId="{FCDA2562-9410-4BDA-839B-56EAD182158E}" type="presParOf" srcId="{200D9E6C-CF0B-4B6C-AC86-9918F8DFD9EC}" destId="{10733655-47B1-4B37-B0D8-E1240D26F2AB}" srcOrd="3" destOrd="0" presId="urn:microsoft.com/office/officeart/2005/8/layout/radial2"/>
    <dgm:cxn modelId="{C507758C-5231-47CD-9CF8-B5B0A5779CC2}" type="presParOf" srcId="{200D9E6C-CF0B-4B6C-AC86-9918F8DFD9EC}" destId="{5AD777F8-7715-47A9-8641-E4561998D09C}" srcOrd="4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  <dgm:cxn modelId="{EB9ABB39-8A13-4A57-B845-BB0AD93B9541}" type="presParOf" srcId="{200D9E6C-CF0B-4B6C-AC86-9918F8DFD9EC}" destId="{8BFC0771-BEAD-4317-8DFB-5D7A1E8004F0}" srcOrd="5" destOrd="0" presId="urn:microsoft.com/office/officeart/2005/8/layout/radial2"/>
    <dgm:cxn modelId="{5E37D727-7278-499E-AF3F-2C464D7785BA}" type="presParOf" srcId="{200D9E6C-CF0B-4B6C-AC86-9918F8DFD9EC}" destId="{71B146B8-2C8D-4300-B251-F4C58C9A664A}" srcOrd="6" destOrd="0" presId="urn:microsoft.com/office/officeart/2005/8/layout/radial2"/>
    <dgm:cxn modelId="{4727714D-669A-4114-8B51-F158A0D1D392}" type="presParOf" srcId="{71B146B8-2C8D-4300-B251-F4C58C9A664A}" destId="{2B676140-9214-4AD6-8AD6-E629FCE578F7}" srcOrd="0" destOrd="0" presId="urn:microsoft.com/office/officeart/2005/8/layout/radial2"/>
    <dgm:cxn modelId="{5CCA1F17-44E8-4D35-9B17-7432C4047696}" type="presParOf" srcId="{71B146B8-2C8D-4300-B251-F4C58C9A664A}" destId="{3B55B5A1-3FCF-4C4B-8F82-5B8F5C3651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/>
      <dgm:t>
        <a:bodyPr/>
        <a:lstStyle/>
        <a:p>
          <a:r>
            <a:rPr lang="pt-BR" sz="2800" b="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46505356-1800-4CE5-A64A-5CA8F7DF7915}" type="parTrans" cxnId="{2DACD66F-494D-413E-98E9-104B99307507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2"/>
      <dgm:spPr/>
    </dgm:pt>
    <dgm:pt modelId="{0EDB87B6-57FC-4115-A8BD-B06C761B62AC}" type="pres">
      <dgm:prSet presAssocID="{2E87F570-9B7B-4287-951B-0B56F271F759}" presName="visible" presStyleLbl="node1" presStyleIdx="0" presStyleCnt="2" custScaleX="70459" custScaleY="64165" custLinFactNeighborX="3243" custLinFactNeighborY="5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0733655-47B1-4B37-B0D8-E1240D26F2AB}" type="pres">
      <dgm:prSet presAssocID="{46505356-1800-4CE5-A64A-5CA8F7DF7915}" presName="Name25" presStyleLbl="parChTrans1D1" presStyleIdx="0" presStyleCnt="1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1" presStyleCnt="2" custScaleX="113592" custScaleY="105579" custLinFactNeighborX="3550" custLinFactNeighborY="2496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0" destOrd="0" parTransId="{46505356-1800-4CE5-A64A-5CA8F7DF7915}" sibTransId="{EB456929-8B88-4C29-A06C-C7B4EAA00B53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FCDA2562-9410-4BDA-839B-56EAD182158E}" type="presParOf" srcId="{200D9E6C-CF0B-4B6C-AC86-9918F8DFD9EC}" destId="{10733655-47B1-4B37-B0D8-E1240D26F2AB}" srcOrd="1" destOrd="0" presId="urn:microsoft.com/office/officeart/2005/8/layout/radial2"/>
    <dgm:cxn modelId="{C507758C-5231-47CD-9CF8-B5B0A5779CC2}" type="presParOf" srcId="{200D9E6C-CF0B-4B6C-AC86-9918F8DFD9EC}" destId="{5AD777F8-7715-47A9-8641-E4561998D09C}" srcOrd="2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8141-E908-42A1-895A-B69DE2CC0CD7}">
      <dsp:nvSpPr>
        <dsp:cNvPr id="0" name=""/>
        <dsp:cNvSpPr/>
      </dsp:nvSpPr>
      <dsp:spPr>
        <a:xfrm>
          <a:off x="10074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sp:txBody>
      <dsp:txXfrm>
        <a:off x="50245" y="40171"/>
        <a:ext cx="4324246" cy="1291206"/>
      </dsp:txXfrm>
    </dsp:sp>
    <dsp:sp modelId="{F251333B-9EC7-4478-8913-85D477D4066C}">
      <dsp:nvSpPr>
        <dsp:cNvPr id="0" name=""/>
        <dsp:cNvSpPr/>
      </dsp:nvSpPr>
      <dsp:spPr>
        <a:xfrm>
          <a:off x="4855121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855121" y="358072"/>
        <a:ext cx="653640" cy="655403"/>
      </dsp:txXfrm>
    </dsp:sp>
    <dsp:sp modelId="{F28CD00C-A522-49AD-BE68-CAAEBBA823C4}">
      <dsp:nvSpPr>
        <dsp:cNvPr id="0" name=""/>
        <dsp:cNvSpPr/>
      </dsp:nvSpPr>
      <dsp:spPr>
        <a:xfrm>
          <a:off x="6176498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sp:txBody>
      <dsp:txXfrm>
        <a:off x="6216669" y="40171"/>
        <a:ext cx="4324246" cy="1291206"/>
      </dsp:txXfrm>
    </dsp:sp>
    <dsp:sp modelId="{7069FE8A-8D51-4659-A13C-F9E92BBB874D}">
      <dsp:nvSpPr>
        <dsp:cNvPr id="0" name=""/>
        <dsp:cNvSpPr/>
      </dsp:nvSpPr>
      <dsp:spPr>
        <a:xfrm>
          <a:off x="11021545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1021545" y="358072"/>
        <a:ext cx="653640" cy="655403"/>
      </dsp:txXfrm>
    </dsp:sp>
    <dsp:sp modelId="{7B1E4C8F-054A-4DD7-8241-84D8160FF8D7}">
      <dsp:nvSpPr>
        <dsp:cNvPr id="0" name=""/>
        <dsp:cNvSpPr/>
      </dsp:nvSpPr>
      <dsp:spPr>
        <a:xfrm>
          <a:off x="12342922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sp:txBody>
      <dsp:txXfrm>
        <a:off x="12383093" y="40171"/>
        <a:ext cx="4324246" cy="1291206"/>
      </dsp:txXfrm>
    </dsp:sp>
    <dsp:sp modelId="{1966DF13-00A8-4D0E-94C8-C14F1405069A}">
      <dsp:nvSpPr>
        <dsp:cNvPr id="0" name=""/>
        <dsp:cNvSpPr/>
      </dsp:nvSpPr>
      <dsp:spPr>
        <a:xfrm>
          <a:off x="17187969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7187969" y="358072"/>
        <a:ext cx="653640" cy="655403"/>
      </dsp:txXfrm>
    </dsp:sp>
    <dsp:sp modelId="{8E157347-5509-434F-BF06-87D7507EE3EC}">
      <dsp:nvSpPr>
        <dsp:cNvPr id="0" name=""/>
        <dsp:cNvSpPr/>
      </dsp:nvSpPr>
      <dsp:spPr>
        <a:xfrm>
          <a:off x="18509346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sp:txBody>
      <dsp:txXfrm>
        <a:off x="18549517" y="40171"/>
        <a:ext cx="4324246" cy="129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22D3-1A71-4050-93EF-116212908F70}">
      <dsp:nvSpPr>
        <dsp:cNvPr id="0" name=""/>
        <dsp:cNvSpPr/>
      </dsp:nvSpPr>
      <dsp:spPr>
        <a:xfrm>
          <a:off x="203667" y="275097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sp:txBody>
      <dsp:txXfrm>
        <a:off x="261805" y="333235"/>
        <a:ext cx="3853648" cy="1868686"/>
      </dsp:txXfrm>
    </dsp:sp>
    <dsp:sp modelId="{760F3EC0-A8DF-4F6E-AAB4-D132EF8F3DDB}">
      <dsp:nvSpPr>
        <dsp:cNvPr id="0" name=""/>
        <dsp:cNvSpPr/>
      </dsp:nvSpPr>
      <dsp:spPr>
        <a:xfrm>
          <a:off x="4974047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sp:txBody>
      <dsp:txXfrm>
        <a:off x="5032185" y="352946"/>
        <a:ext cx="3853648" cy="1868686"/>
      </dsp:txXfrm>
    </dsp:sp>
    <dsp:sp modelId="{CD836E33-6325-4384-880E-9CF51353FC33}">
      <dsp:nvSpPr>
        <dsp:cNvPr id="0" name=""/>
        <dsp:cNvSpPr/>
      </dsp:nvSpPr>
      <dsp:spPr>
        <a:xfrm>
          <a:off x="9936453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sp:txBody>
      <dsp:txXfrm>
        <a:off x="9994591" y="352946"/>
        <a:ext cx="3853648" cy="1868686"/>
      </dsp:txXfrm>
    </dsp:sp>
    <dsp:sp modelId="{D4FC8D08-F1F0-4F9E-99D1-4FA4474A7196}">
      <dsp:nvSpPr>
        <dsp:cNvPr id="0" name=""/>
        <dsp:cNvSpPr/>
      </dsp:nvSpPr>
      <dsp:spPr>
        <a:xfrm>
          <a:off x="14898858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sp:txBody>
      <dsp:txXfrm>
        <a:off x="14956996" y="352946"/>
        <a:ext cx="3853648" cy="1868686"/>
      </dsp:txXfrm>
    </dsp:sp>
    <dsp:sp modelId="{EC970439-E4C8-404E-AB88-2F86771B21E3}">
      <dsp:nvSpPr>
        <dsp:cNvPr id="0" name=""/>
        <dsp:cNvSpPr/>
      </dsp:nvSpPr>
      <dsp:spPr>
        <a:xfrm>
          <a:off x="19861264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sp:txBody>
      <dsp:txXfrm>
        <a:off x="19919402" y="352946"/>
        <a:ext cx="3853648" cy="186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0771-BEAD-4317-8DFB-5D7A1E8004F0}">
      <dsp:nvSpPr>
        <dsp:cNvPr id="0" name=""/>
        <dsp:cNvSpPr/>
      </dsp:nvSpPr>
      <dsp:spPr>
        <a:xfrm rot="2594963">
          <a:off x="4054073" y="5380603"/>
          <a:ext cx="90777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3655-47B1-4B37-B0D8-E1240D26F2AB}">
      <dsp:nvSpPr>
        <dsp:cNvPr id="0" name=""/>
        <dsp:cNvSpPr/>
      </dsp:nvSpPr>
      <dsp:spPr>
        <a:xfrm>
          <a:off x="4177358" y="3846502"/>
          <a:ext cx="111650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DF7D-B40E-4DA8-B39B-5E3151E228E4}">
      <dsp:nvSpPr>
        <dsp:cNvPr id="0" name=""/>
        <dsp:cNvSpPr/>
      </dsp:nvSpPr>
      <dsp:spPr>
        <a:xfrm rot="18988726">
          <a:off x="4064266" y="2328395"/>
          <a:ext cx="82284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noFill/>
        <a:ln w="6350" cap="flat" cmpd="sng" algn="ctr">
          <a:solidFill>
            <a:srgbClr val="043765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EDB87B6-57FC-4115-A8BD-B06C761B62AC}">
      <dsp:nvSpPr>
        <dsp:cNvPr id="0" name=""/>
        <dsp:cNvSpPr/>
      </dsp:nvSpPr>
      <dsp:spPr>
        <a:xfrm>
          <a:off x="1177945" y="2646195"/>
          <a:ext cx="2634493" cy="249882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2FB0-88F4-41C4-807C-990A5B503407}">
      <dsp:nvSpPr>
        <dsp:cNvPr id="0" name=""/>
        <dsp:cNvSpPr/>
      </dsp:nvSpPr>
      <dsp:spPr>
        <a:xfrm>
          <a:off x="4318393" y="-187969"/>
          <a:ext cx="2912906" cy="261652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744978" y="195211"/>
        <a:ext cx="2059736" cy="1850160"/>
      </dsp:txXfrm>
    </dsp:sp>
    <dsp:sp modelId="{C6B7BA0B-5CC2-49FF-A634-218B21B22499}">
      <dsp:nvSpPr>
        <dsp:cNvPr id="0" name=""/>
        <dsp:cNvSpPr/>
      </dsp:nvSpPr>
      <dsp:spPr>
        <a:xfrm>
          <a:off x="5293865" y="2695504"/>
          <a:ext cx="2531931" cy="2353324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kern="120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kern="120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664658" y="3040140"/>
        <a:ext cx="1790345" cy="1664052"/>
      </dsp:txXfrm>
    </dsp:sp>
    <dsp:sp modelId="{2B676140-9214-4AD6-8AD6-E629FCE578F7}">
      <dsp:nvSpPr>
        <dsp:cNvPr id="0" name=""/>
        <dsp:cNvSpPr/>
      </dsp:nvSpPr>
      <dsp:spPr>
        <a:xfrm>
          <a:off x="4456756" y="5324552"/>
          <a:ext cx="2691525" cy="259897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850921" y="5705164"/>
        <a:ext cx="1903195" cy="1837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3655-47B1-4B37-B0D8-E1240D26F2AB}">
      <dsp:nvSpPr>
        <dsp:cNvPr id="0" name=""/>
        <dsp:cNvSpPr/>
      </dsp:nvSpPr>
      <dsp:spPr>
        <a:xfrm rot="59187">
          <a:off x="3720687" y="4862218"/>
          <a:ext cx="887388" cy="68730"/>
        </a:xfrm>
        <a:custGeom>
          <a:avLst/>
          <a:gdLst/>
          <a:ahLst/>
          <a:cxnLst/>
          <a:rect l="0" t="0" r="0" b="0"/>
          <a:pathLst>
            <a:path>
              <a:moveTo>
                <a:pt x="0" y="34365"/>
              </a:moveTo>
              <a:lnTo>
                <a:pt x="887388" y="34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B87B6-57FC-4115-A8BD-B06C761B62AC}">
      <dsp:nvSpPr>
        <dsp:cNvPr id="0" name=""/>
        <dsp:cNvSpPr/>
      </dsp:nvSpPr>
      <dsp:spPr>
        <a:xfrm>
          <a:off x="401095" y="3272037"/>
          <a:ext cx="3491745" cy="317983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BA0B-5CC2-49FF-A634-218B21B22499}">
      <dsp:nvSpPr>
        <dsp:cNvPr id="0" name=""/>
        <dsp:cNvSpPr/>
      </dsp:nvSpPr>
      <dsp:spPr>
        <a:xfrm>
          <a:off x="4607721" y="3363638"/>
          <a:ext cx="3377575" cy="3139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kern="1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sp:txBody>
      <dsp:txXfrm>
        <a:off x="5102355" y="3823380"/>
        <a:ext cx="2388307" cy="221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C277A6F-7963-AB6E-049C-64866BA62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F8FC2C-7D97-C738-87FF-95ED0C193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BF24-C2F5-493D-BCF8-2DBE0E5DA0B9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B11BD4-EAE6-9FA9-A378-DD23B0179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3CC313-0D0B-7FFD-D796-7D15493F20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5884-89FA-4A88-8AAE-5892DC6E51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685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51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41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74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71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3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09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4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4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0AEB-D77D-42AD-353C-C2E2EF95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E04237-5DEB-A806-F88E-668B2D783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6E178A-FC84-015E-8302-A1F948458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66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F935-691F-C1B5-7C5C-5944B4D0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9C97AC-BED3-DB13-2D03-45A1C56AA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A1A665-57BF-4EF1-44B7-C34451B47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8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060E3-CDC2-8BE9-109E-830409F5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9B68E9-AB4C-3CBD-135B-085343778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B9668D-9867-0593-1C53-5B6EC1844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17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29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848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07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1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82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27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01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6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05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6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24AA-EF77-9328-658E-67328DA00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48FB97-81EA-B6F7-290B-811075435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29C004-F5F7-0BB8-EB7D-A6D90322A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36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46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32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65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6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7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117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15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33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95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3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11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58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523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65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16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2327-4D59-DF11-CDE9-3E2B47C4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8851DC-A6D7-C2E2-9BC8-0F13D37F8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680DDC-0AD6-66B8-C8C1-274C4646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23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23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23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0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5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36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9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10" Type="http://schemas.openxmlformats.org/officeDocument/2006/relationships/image" Target="../media/image4.svg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10" Type="http://schemas.openxmlformats.org/officeDocument/2006/relationships/image" Target="../media/image4.svg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.emf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1.emf"/><Relationship Id="rId4" Type="http://schemas.openxmlformats.org/officeDocument/2006/relationships/tags" Target="../tags/tag41.xml"/><Relationship Id="rId9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7.xml"/><Relationship Id="rId7" Type="http://schemas.openxmlformats.org/officeDocument/2006/relationships/oleObject" Target="../embeddings/oleObject4.bin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8.emf"/><Relationship Id="rId4" Type="http://schemas.openxmlformats.org/officeDocument/2006/relationships/tags" Target="../tags/tag64.xml"/><Relationship Id="rId9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.emf"/><Relationship Id="rId4" Type="http://schemas.openxmlformats.org/officeDocument/2006/relationships/tags" Target="../tags/tag71.xml"/><Relationship Id="rId9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.emf"/><Relationship Id="rId4" Type="http://schemas.openxmlformats.org/officeDocument/2006/relationships/tags" Target="../tags/tag92.xml"/><Relationship Id="rId9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emf"/><Relationship Id="rId4" Type="http://schemas.openxmlformats.org/officeDocument/2006/relationships/tags" Target="../tags/tag106.xml"/><Relationship Id="rId9" Type="http://schemas.openxmlformats.org/officeDocument/2006/relationships/oleObject" Target="../embeddings/oleObject10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9.emf"/><Relationship Id="rId4" Type="http://schemas.openxmlformats.org/officeDocument/2006/relationships/tags" Target="../tags/tag113.xml"/><Relationship Id="rId9" Type="http://schemas.openxmlformats.org/officeDocument/2006/relationships/oleObject" Target="../embeddings/oleObject11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9.emf"/><Relationship Id="rId4" Type="http://schemas.openxmlformats.org/officeDocument/2006/relationships/tags" Target="../tags/tag120.xml"/><Relationship Id="rId9" Type="http://schemas.openxmlformats.org/officeDocument/2006/relationships/oleObject" Target="../embeddings/oleObject11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1.emf"/><Relationship Id="rId4" Type="http://schemas.openxmlformats.org/officeDocument/2006/relationships/tags" Target="../tags/tag134.xml"/><Relationship Id="rId9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0.xml"/><Relationship Id="rId7" Type="http://schemas.openxmlformats.org/officeDocument/2006/relationships/image" Target="../media/image11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1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58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sv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7.sv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28FB2-431B-F18B-BEC1-E9CE9530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CEC589-BDFA-8CD1-7A8F-A78BDF7E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45CE9-FCF0-E9C0-D301-E63C7A1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CB031-4013-93F2-5950-187128C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D3C0F8-4C8C-2354-8E0E-BE0BE6FE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87201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F3E5-FEF0-B97B-2D70-D97FEBB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2F8602-E6D8-0F8C-21F9-59FC836F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D698A-C94B-5A55-5D5E-28CC8FD9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10D1E-EFEA-45BA-4F00-38A531FA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982F57-B83D-C641-2B9A-62C4E6B5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3658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42DC1-70A7-2137-7826-700BE2370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5790E8-C3FD-0C4D-2E84-D770A95E4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3A69A5-BB74-4055-68D0-1817BF6F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F7D6A-ABF0-B297-A819-D78A365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D2541-6B34-AF45-B9AD-A7F121A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252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8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24401"/>
            <a:ext cx="24377650" cy="1029159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F774CF-E015-C3EF-81AD-D3C434CD93D5}"/>
              </a:ext>
            </a:extLst>
          </p:cNvPr>
          <p:cNvGrpSpPr/>
          <p:nvPr userDrawn="1"/>
        </p:nvGrpSpPr>
        <p:grpSpPr>
          <a:xfrm>
            <a:off x="11527585" y="1"/>
            <a:ext cx="11740882" cy="13715990"/>
            <a:chOff x="5765294" y="0"/>
            <a:chExt cx="5871970" cy="6857995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0FF1489B-A778-33A5-3ABA-3440F134D2F4}"/>
                </a:ext>
              </a:extLst>
            </p:cNvPr>
            <p:cNvSpPr/>
            <p:nvPr userDrawn="1"/>
          </p:nvSpPr>
          <p:spPr>
            <a:xfrm rot="10800000">
              <a:off x="5765296" y="5136609"/>
              <a:ext cx="5871968" cy="1721386"/>
            </a:xfrm>
            <a:prstGeom prst="snip2SameRect">
              <a:avLst>
                <a:gd name="adj1" fmla="val 43077"/>
                <a:gd name="adj2" fmla="val 0"/>
              </a:avLst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78CA1844-01B1-94CE-AEF8-1EEE768646FC}"/>
                </a:ext>
              </a:extLst>
            </p:cNvPr>
            <p:cNvSpPr/>
            <p:nvPr userDrawn="1"/>
          </p:nvSpPr>
          <p:spPr>
            <a:xfrm rot="10800000">
              <a:off x="5765294" y="3415220"/>
              <a:ext cx="2929631" cy="1721386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Snip Same Side Corner Rectangle 6">
              <a:extLst>
                <a:ext uri="{FF2B5EF4-FFF2-40B4-BE49-F238E27FC236}">
                  <a16:creationId xmlns:a16="http://schemas.microsoft.com/office/drawing/2014/main" id="{AE26C0DB-1927-0778-5EE0-5F046005BB0A}"/>
                </a:ext>
              </a:extLst>
            </p:cNvPr>
            <p:cNvSpPr/>
            <p:nvPr userDrawn="1"/>
          </p:nvSpPr>
          <p:spPr>
            <a:xfrm rot="10800000">
              <a:off x="5765296" y="1712203"/>
              <a:ext cx="5871968" cy="1703017"/>
            </a:xfrm>
            <a:prstGeom prst="snip2SameRect">
              <a:avLst>
                <a:gd name="adj1" fmla="val 46200"/>
                <a:gd name="adj2" fmla="val 0"/>
              </a:avLst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Snip Same Side Corner Rectangle 9">
              <a:extLst>
                <a:ext uri="{FF2B5EF4-FFF2-40B4-BE49-F238E27FC236}">
                  <a16:creationId xmlns:a16="http://schemas.microsoft.com/office/drawing/2014/main" id="{5A7D6687-C5A7-0562-34FE-5A22227E7EB7}"/>
                </a:ext>
              </a:extLst>
            </p:cNvPr>
            <p:cNvSpPr/>
            <p:nvPr userDrawn="1"/>
          </p:nvSpPr>
          <p:spPr>
            <a:xfrm rot="10800000">
              <a:off x="8707632" y="0"/>
              <a:ext cx="2929629" cy="1712200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Snip Same Side Corner Rectangle 11">
              <a:extLst>
                <a:ext uri="{FF2B5EF4-FFF2-40B4-BE49-F238E27FC236}">
                  <a16:creationId xmlns:a16="http://schemas.microsoft.com/office/drawing/2014/main" id="{B14B7018-C1C5-D5C6-9444-E61E668E6F47}"/>
                </a:ext>
              </a:extLst>
            </p:cNvPr>
            <p:cNvSpPr/>
            <p:nvPr userDrawn="1"/>
          </p:nvSpPr>
          <p:spPr>
            <a:xfrm rot="10800000">
              <a:off x="8694926" y="3415220"/>
              <a:ext cx="2942338" cy="1721387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5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42773"/>
            <a:ext cx="24377650" cy="1027322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C67B752-702C-A673-A08A-E98E89075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7587" y="1352816"/>
            <a:ext cx="11740870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BAEBBEAF-08F8-4AC6-8633-81A49845D9D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DCC53E41-32E6-4533-B262-2B4A1036C6E1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6994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AD8960-AAEB-94D7-3A48-958DE7FE0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AD8960-AAEB-94D7-3A48-958DE7FE0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3413126"/>
            <a:ext cx="7624110" cy="13898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585A2672-C3F6-488D-8FBC-1F646D2E97BF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00DF9B-72F1-5B16-F46F-98B56E5C3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00DF9B-72F1-5B16-F46F-98B56E5C3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CA81DEE3-E5B8-9797-2EF7-63380D808248}"/>
              </a:ext>
            </a:extLst>
          </p:cNvPr>
          <p:cNvSpPr/>
          <p:nvPr userDrawn="1"/>
        </p:nvSpPr>
        <p:spPr>
          <a:xfrm rot="10800000">
            <a:off x="677931" y="5136614"/>
            <a:ext cx="10412296" cy="3442772"/>
          </a:xfrm>
          <a:prstGeom prst="snip2SameRect">
            <a:avLst>
              <a:gd name="adj1" fmla="val 29797"/>
              <a:gd name="adj2" fmla="val 0"/>
            </a:avLst>
          </a:prstGeom>
          <a:solidFill>
            <a:schemeClr val="tx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6088561"/>
            <a:ext cx="7791866" cy="153888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 sz="6398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7CD1C9-C8A5-C7CC-DC9D-38196F8D4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40877" y="1352816"/>
            <a:ext cx="11527579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79C69-3606-3487-962B-6141EB85476B}"/>
              </a:ext>
            </a:extLst>
          </p:cNvPr>
          <p:cNvSpPr/>
          <p:nvPr userDrawn="1"/>
        </p:nvSpPr>
        <p:spPr>
          <a:xfrm>
            <a:off x="677930" y="2542130"/>
            <a:ext cx="2593808" cy="2594484"/>
          </a:xfrm>
          <a:prstGeom prst="rect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3A19E64-8FA8-4704-8465-687CA1FBCB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7130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9160936"/>
            <a:ext cx="22159284" cy="1354216"/>
          </a:xfrm>
        </p:spPr>
        <p:txBody>
          <a:bodyPr vert="horz" anchor="b">
            <a:noAutofit/>
          </a:bodyPr>
          <a:lstStyle>
            <a:lvl1pPr>
              <a:lnSpc>
                <a:spcPct val="93000"/>
              </a:lnSpc>
              <a:defRPr sz="8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9CCC1179-CDBA-4236-BA3E-0405160EE3D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105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5D6A-338C-13D3-8BED-1DCA4C0C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499F3-66D4-830D-975B-866C5340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A62BD8-9EB5-A838-3A37-710036EA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4D6664-1215-C516-CF02-467C24BB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61C8D-D9FF-C995-B736-922D67A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52365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010640" y="7185682"/>
            <a:ext cx="18356370" cy="973216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93000"/>
              </a:lnSpc>
              <a:defRPr sz="6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010640" y="8569261"/>
            <a:ext cx="18356370" cy="553998"/>
          </a:xfrm>
        </p:spPr>
        <p:txBody>
          <a:bodyPr wrap="square">
            <a:no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F8396444-8A1D-4394-BDA7-C8222FAA1E6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0807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A0B6313C-1CB2-434C-A65E-4DC43EFA50B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0764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68666FD-D182-4F89-B708-8BB5BED1741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4527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65D68A1-8DBB-4088-ACAB-EF683F72852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734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78F9C50-0199-4A7B-AFF0-FADF3A077A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02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7C473868-9CCF-48A9-B298-8FBFAE9BB35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6016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C4784F9-F314-4646-B79A-402D484CE5B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3556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2A1D64D-41E8-4C94-934A-BC782201CE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3933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18E90AF-AE44-49C1-B742-1BC7F5EF62E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9716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5AE907C3-8DCB-48C7-9309-F3A34577EB6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78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5DC58-1015-03A4-C867-9D2BBDA2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097500-C046-E3E5-FCB4-7150E9CA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E23A09-3F08-DB10-EDE5-4E0957D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0A77D-FDB6-0118-316C-ABE732B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C3BA3-6E3F-D307-3AE4-E20AE2BC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653350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/4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3BDC4B1-AD02-42CE-93C3-03AD9057A26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00832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9B20F81B-E824-41F7-9AE5-3A79EE39C0A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-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C05997F6-831A-4614-863B-F422775E070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2339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75C89ECC-AB37-4032-81EA-13B2E4C2B6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5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9FFEC6F5-431C-4E19-BD13-8345F3A3D61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5691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7A8519-FB7B-B8C4-7957-7B71058F9B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7A8519-FB7B-B8C4-7957-7B71058F9B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F7020A06-67D0-E34E-1F59-37017448BAB5}"/>
              </a:ext>
            </a:extLst>
          </p:cNvPr>
          <p:cNvSpPr/>
          <p:nvPr userDrawn="1"/>
        </p:nvSpPr>
        <p:spPr>
          <a:xfrm rot="10800000">
            <a:off x="3" y="10058410"/>
            <a:ext cx="1857810" cy="3657588"/>
          </a:xfrm>
          <a:custGeom>
            <a:avLst/>
            <a:gdLst>
              <a:gd name="connsiteX0" fmla="*/ 929147 w 929147"/>
              <a:gd name="connsiteY0" fmla="*/ 1828794 h 1828794"/>
              <a:gd name="connsiteX1" fmla="*/ 0 w 929147"/>
              <a:gd name="connsiteY1" fmla="*/ 1828794 h 1828794"/>
              <a:gd name="connsiteX2" fmla="*/ 0 w 929147"/>
              <a:gd name="connsiteY2" fmla="*/ 787790 h 1828794"/>
              <a:gd name="connsiteX3" fmla="*/ 787790 w 929147"/>
              <a:gd name="connsiteY3" fmla="*/ 0 h 1828794"/>
              <a:gd name="connsiteX4" fmla="*/ 929147 w 929147"/>
              <a:gd name="connsiteY4" fmla="*/ 0 h 18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147" h="1828794">
                <a:moveTo>
                  <a:pt x="929147" y="1828794"/>
                </a:moveTo>
                <a:lnTo>
                  <a:pt x="0" y="1828794"/>
                </a:lnTo>
                <a:lnTo>
                  <a:pt x="0" y="787790"/>
                </a:lnTo>
                <a:lnTo>
                  <a:pt x="787790" y="0"/>
                </a:lnTo>
                <a:lnTo>
                  <a:pt x="929147" y="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8426FCB1-A9FF-6AED-EFB1-5C56EE871464}"/>
              </a:ext>
            </a:extLst>
          </p:cNvPr>
          <p:cNvSpPr/>
          <p:nvPr userDrawn="1"/>
        </p:nvSpPr>
        <p:spPr>
          <a:xfrm rot="10800000">
            <a:off x="9058512" y="10058400"/>
            <a:ext cx="15319138" cy="3657588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23F8454-7ABD-83B6-12AC-EB34A9631E6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60565" y="11155674"/>
            <a:ext cx="4475466" cy="1463040"/>
          </a:xfrm>
        </p:spPr>
        <p:txBody>
          <a:bodyPr vert="horz"/>
          <a:lstStyle>
            <a:lvl1pPr>
              <a:defRPr sz="7998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EEF9DF-9BCE-8450-66AD-F4CC35763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7200"/>
          <a:stretch/>
        </p:blipFill>
        <p:spPr>
          <a:xfrm>
            <a:off x="15950416" y="1080654"/>
            <a:ext cx="8427235" cy="12635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DBE390-8B64-F9BD-0F18-9232A7967112}"/>
              </a:ext>
            </a:extLst>
          </p:cNvPr>
          <p:cNvSpPr/>
          <p:nvPr userDrawn="1"/>
        </p:nvSpPr>
        <p:spPr>
          <a:xfrm>
            <a:off x="1857813" y="10058401"/>
            <a:ext cx="7207049" cy="3657590"/>
          </a:xfrm>
          <a:prstGeom prst="rect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80BA1D56-CC80-4B73-8635-65A9F09EA54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2029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9881AD-2233-6079-A3CB-AAB1F6AA64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890C8200-D06E-4EA3-9998-FD5B45CC68C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57881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F7C7A73-16C2-9B03-CC1F-85C3B73BB3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10F2AE9-5EFB-4CD4-917C-B6D9679766E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03761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1D8BD707-D9CF-40AE-B4C6-C98DA3205C09}" type="datetimeFigureOut">
              <a:rPr lang="en-US" sz="3599" smtClean="0">
                <a:solidFill>
                  <a:srgbClr val="043765"/>
                </a:solidFill>
              </a:rPr>
              <a:pPr defTabSz="1828343"/>
              <a:t>3/16/2026</a:t>
            </a:fld>
            <a:endParaRPr lang="en-US" sz="3599">
              <a:solidFill>
                <a:srgbClr val="04376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en-US" sz="3599">
              <a:solidFill>
                <a:srgbClr val="0437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B6F15528-21DE-4FAA-801E-634DDDAF4B2B}" type="slidenum">
              <a:rPr lang="en-US" sz="3599" smtClean="0">
                <a:solidFill>
                  <a:srgbClr val="043765"/>
                </a:solidFill>
              </a:rPr>
              <a:pPr defTabSz="1828343"/>
              <a:t>‹nº›</a:t>
            </a:fld>
            <a:endParaRPr lang="en-US" sz="3599">
              <a:solidFill>
                <a:srgbClr val="04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81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CFDDBD5-92A3-0940-A1BC-30AE85B7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01487" y="12687990"/>
            <a:ext cx="5484971" cy="73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1828343"/>
            <a:fld id="{8CCFD6E2-36FF-FA42-8476-A87A4463E622}" type="slidenum">
              <a:rPr lang="pt-BR" smtClean="0"/>
              <a:pPr defTabSz="1828343"/>
              <a:t>‹nº›</a:t>
            </a:fld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733D3-8ECB-43EA-24FF-F0F3D2F9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3B8F8-815B-F72E-B6E8-7FEB4F50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970817-3681-3B8D-837A-0CF46DBB1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79945F-25DD-2A3D-765B-D7602A9C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0845EC-59E3-001A-0167-E7FD467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CCD27A-5622-8194-E172-1E31EEF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07469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B8A12-9249-33E2-A3FC-00C0A81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1422A3-2F42-9B07-3E9A-82A56AE8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73049-31BC-4C61-A847-D72386A0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AAC2F2-D402-AC09-6484-8804288F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A25A21-16A7-D91F-8300-83B9DFC79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71610B-1B3D-7087-30D4-94D4F121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8C8839-26BF-AB7C-44D6-99645332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00AAC5-694F-4627-7D62-08A479D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1804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566EE-8B70-A844-96CC-B9AD976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2C3714-D434-CED1-64D8-74169CEE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2A5302-6477-B7F5-9816-70E07212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FFFF97-4765-9642-732E-8FE7C405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7046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CF3C2BD-7084-9EAE-1903-C5EE825D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E108-B7BF-4DBF-86B8-1242E4FA2C12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3F4B7-5759-CA1C-4220-D8C2093D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573707-9687-B4E9-83F0-D91D973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2498-C1C1-48EA-BB80-B2A22F529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CA14-7CB3-154C-FAB0-0187715B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D42B-9691-8CCA-B289-B6D9ACCC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F7F828-6EDD-F57A-CEC0-C3D9A5E0A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A525BA-7D81-C215-1755-DF9C080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882F7-5F76-6ADB-9137-9FAE0CE2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EA1DD8-D3DD-316C-D5BF-07375786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6015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4620-3B10-FF83-C73C-EA5E1239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AFCD24-CA36-B9B3-3B44-80F2CD84E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AC077D-C8AF-272E-C7E6-ED435F911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CE1A3-349A-7B6A-B34E-3CD80FD7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A48B0-E03C-9D39-305A-F467524B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6E35BE-85A1-01D4-9B76-3FE6762E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643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33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oleObject" Target="../embeddings/oleObject1.bin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ags" Target="../tags/tag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8" Type="http://schemas.openxmlformats.org/officeDocument/2006/relationships/slideLayout" Target="../slideLayouts/slideLayout20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20" Type="http://schemas.openxmlformats.org/officeDocument/2006/relationships/slideLayout" Target="../slideLayouts/slideLayout32.xml"/><Relationship Id="rId41" Type="http://schemas.openxmlformats.org/officeDocument/2006/relationships/tags" Target="../tags/tag1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D21EFA-6F05-0CDC-6B81-741BDEB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D0A329-93B1-149F-6054-56B3ADEB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D60E16-0640-EAA3-3E2F-1BAB4C59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88CE-337B-4E1B-B7BA-C0B3366F948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47140-3F58-6CAA-94DD-9B3BBC38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11CC8E-F926-210E-679F-EDB1E898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2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hf sldNum="0"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413" imgH="416" progId="TCLayout.ActiveDocument.1">
                  <p:embed/>
                </p:oleObj>
              </mc:Choice>
              <mc:Fallback>
                <p:oleObj name="think-cell Slide" r:id="rId5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107655" y="12558058"/>
            <a:ext cx="14553457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1109183" y="344424"/>
            <a:ext cx="22159284" cy="1463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83" y="4343400"/>
            <a:ext cx="22159284" cy="5047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0" y="0"/>
            <a:ext cx="24374603" cy="13716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/>
        </p:nvGrpSpPr>
        <p:grpSpPr>
          <a:xfrm>
            <a:off x="21450413" y="8647264"/>
            <a:ext cx="1969215" cy="3434436"/>
            <a:chOff x="9585951" y="2980137"/>
            <a:chExt cx="984864" cy="1717218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37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35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33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54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/>
        </p:nvGrpSpPr>
        <p:grpSpPr>
          <a:xfrm>
            <a:off x="21378431" y="2678400"/>
            <a:ext cx="2046699" cy="3463718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48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307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6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225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8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6106" y="2578547"/>
            <a:ext cx="894243" cy="313932"/>
            <a:chOff x="8456447" y="272180"/>
            <a:chExt cx="335412" cy="156935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272" cy="1477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2387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 w="3175"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Sticker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15"/>
              <a:ext cx="33541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/>
        </p:nvGrpSpPr>
        <p:grpSpPr>
          <a:xfrm>
            <a:off x="20874563" y="6487264"/>
            <a:ext cx="2538009" cy="1916444"/>
            <a:chOff x="4372690" y="3739133"/>
            <a:chExt cx="1269335" cy="958222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33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54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1D32EF-9D36-6933-6A4C-CDC0257B77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6968" y="1270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7180B9-BEE1-F607-DE98-E023EA44D8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26968" y="132842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22974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</p:sldLayoutIdLst>
  <p:txStyles>
    <p:titleStyle>
      <a:lvl1pPr algn="l" defTabSz="1828343" rtl="0" eaLnBrk="1" latinLnBrk="0" hangingPunct="1">
        <a:lnSpc>
          <a:spcPct val="93000"/>
        </a:lnSpc>
        <a:spcBef>
          <a:spcPct val="0"/>
        </a:spcBef>
        <a:buNone/>
        <a:defRPr sz="4999" b="1" kern="1200" spc="0" baseline="0">
          <a:ln w="6350" cap="flat">
            <a:noFill/>
            <a:miter lim="800000"/>
          </a:ln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</p:titleStyle>
    <p:bodyStyle>
      <a:lvl1pPr marL="0" indent="0" algn="l" defTabSz="182834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egoe UI" panose="020B0502040204020203" pitchFamily="34" charset="0"/>
        <a:buChar char="​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  <a:lvl2pPr marL="457086" indent="-450737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2pPr>
      <a:lvl3pPr marL="1031618" indent="-57453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3pPr>
      <a:lvl4pPr marL="1485529" indent="-365035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4pPr>
      <a:lvl5pPr marL="1828343" indent="-27298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›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5pPr>
      <a:lvl6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1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sv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6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31AEC-7675-5331-507A-865C14C17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418" y="13055625"/>
            <a:ext cx="8750759" cy="430888"/>
          </a:xfrm>
        </p:spPr>
        <p:txBody>
          <a:bodyPr/>
          <a:lstStyle/>
          <a:p>
            <a:r>
              <a:rPr lang="pt-BR" dirty="0"/>
              <a:t>REV. 00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9E0E5-AA92-57CE-C1C8-B912BBB6C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92" y="11315007"/>
            <a:ext cx="9948717" cy="671584"/>
          </a:xfrm>
        </p:spPr>
        <p:txBody>
          <a:bodyPr/>
          <a:lstStyle/>
          <a:p>
            <a:r>
              <a:rPr lang="pt-BR" dirty="0"/>
              <a:t>Gestão de Fornecedores – Atlas Inovação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23048-0F7D-775E-6D11-4B281543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2" y="6962082"/>
            <a:ext cx="10564943" cy="3843416"/>
          </a:xfrm>
        </p:spPr>
        <p:txBody>
          <a:bodyPr/>
          <a:lstStyle/>
          <a:p>
            <a:r>
              <a:rPr lang="pt-BR" sz="8000" spc="-290" dirty="0">
                <a:solidFill>
                  <a:schemeClr val="bg1"/>
                </a:solidFill>
                <a:latin typeface="Montserrat" panose="00000500000000000000" pitchFamily="2" charset="0"/>
                <a:cs typeface="Poppins" pitchFamily="2" charset="77"/>
              </a:rPr>
              <a:t>Manual de Validação dos documentos de Saúde e Segurança do Trabalho</a:t>
            </a:r>
            <a:endParaRPr lang="pt-BR" sz="8000" dirty="0"/>
          </a:p>
        </p:txBody>
      </p:sp>
      <p:pic>
        <p:nvPicPr>
          <p:cNvPr id="5" name="Gráfico 3">
            <a:extLst>
              <a:ext uri="{FF2B5EF4-FFF2-40B4-BE49-F238E27FC236}">
                <a16:creationId xmlns:a16="http://schemas.microsoft.com/office/drawing/2014/main" id="{CA276A06-B80F-DAA2-90A1-12616976E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8328" y="919992"/>
            <a:ext cx="4614061" cy="16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12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-3131378" y="10265559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-2465678" y="11300142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7989719" y="-4760658"/>
            <a:ext cx="6170892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8545556" y="-3726075"/>
            <a:ext cx="5059217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25800" y="1836249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06" y="2719924"/>
            <a:ext cx="1683929" cy="97619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C8A4A86-0039-96DE-A339-7091E8F1423F}"/>
              </a:ext>
            </a:extLst>
          </p:cNvPr>
          <p:cNvSpPr/>
          <p:nvPr/>
        </p:nvSpPr>
        <p:spPr>
          <a:xfrm>
            <a:off x="1525800" y="3342281"/>
            <a:ext cx="19962599" cy="3872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3BB90A-AA53-1DAA-3A21-2A5654C084FC}"/>
              </a:ext>
            </a:extLst>
          </p:cNvPr>
          <p:cNvSpPr txBox="1"/>
          <p:nvPr/>
        </p:nvSpPr>
        <p:spPr>
          <a:xfrm>
            <a:off x="1898780" y="4124939"/>
            <a:ext cx="19589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EDA894-176E-357F-3B47-6B456B80F9C0}"/>
              </a:ext>
            </a:extLst>
          </p:cNvPr>
          <p:cNvSpPr txBox="1"/>
          <p:nvPr/>
        </p:nvSpPr>
        <p:spPr>
          <a:xfrm>
            <a:off x="1898780" y="6790899"/>
            <a:ext cx="19962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Emprego.​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7385" y="1888935"/>
            <a:ext cx="82153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22420" y="3159117"/>
            <a:ext cx="7562215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LTCAT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2765572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dos Agentes Nocivos;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Caracterização do ambiente de trabalho;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quantitativa ou qualitativa;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coerente com PGR/PCMSO;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dar robustez ao laudo, o LTCAT se apoia em normas como: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principalmente a NR-15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NHO da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Fundacentro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(ruído, calor, agentes químicos etc.)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Métodos de avaliação reconhecido</a:t>
            </a:r>
          </a:p>
          <a:p>
            <a:pPr lvl="1"/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864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do documento (Indeterminada)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atualização do documento deve ser sempre que houver mudanças de layout / novos riscos ocupacionais.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 setor e da função;​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de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de agente nocivo capaz de causar dano para saúde e integridade física, listado na Legislação Previdenciária;​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Localização das possíveis fontes geradoras;​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EPIsEPCs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existentes (EPIs utilizados, se são eficazes ou não, se neutralizam ou não o agente nocivo)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Via e periodicidade de exposição ao agente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procedimentos de avaliação doa 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de controle existentes;​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 técnica do LTCAT;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médico do trabalho ou engenheiro de segurança;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de realização da avaliação ambiental.​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Programas como  o PCMSO, o PGR  estabelecidos pelo Ministério do Trabalho, elaborados pela empresa,  irão servir como base técnica e legal na hora da elaboração do LTCAT e do PPP.​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484834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714553" y="1252707"/>
            <a:ext cx="9014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(Laudo Técnico de Insalubridade e Periculosidade)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3200" b="1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- Laudo Técnico de Insalubridade e Periculosidade</a:t>
            </a:r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tem o objetivo de avaliar a exposições dos colaboradores a agentes ou atividades nocivos que geram direito a receber o adicional de Insalubridade e/ou Periculosidade.</a:t>
            </a:r>
            <a:r>
              <a:rPr lang="en-US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base nas avaliações ambientais e de acordo com os sistemas de prevenção coletivo e individual adotados pelo empregador é possível determinar se é devido ou não o pagamento dos adicionais</a:t>
            </a:r>
            <a:r>
              <a:rPr lang="pt-BR" sz="3200" dirty="0">
                <a:solidFill>
                  <a:srgbClr val="131418"/>
                </a:solidFill>
                <a:latin typeface="Encode Sans"/>
              </a:rPr>
              <a:t>.</a:t>
            </a:r>
            <a:r>
              <a:rPr lang="en-US" sz="3200" dirty="0">
                <a:solidFill>
                  <a:srgbClr val="131418"/>
                </a:solidFill>
                <a:latin typeface="Encode Sans"/>
              </a:rPr>
              <a:t>​</a:t>
            </a:r>
            <a:endParaRPr lang="en-US" sz="66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5" y="3376365"/>
            <a:ext cx="1683929" cy="97619"/>
          </a:xfrm>
          <a:prstGeom prst="rect">
            <a:avLst/>
          </a:prstGeom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obrigatória nas Normas Regulamentadoras do MTE;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Normas Técnicas de Avaliação para respaldo técnico às medições;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Caracterização do ambiente e das atividades envolvidas;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Identificação de todos os agentes de risco contidos no ambiente;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Avaliação técnica da exposição;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Ter os critérios de enquadramento do adicional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Objetivo e datas em que foram desenvolvidos os procedimentos;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e resultado da avaliação preliminar da exposição, realizada de acordo com o item 4 do Anexo I da NR-09; (alterada pela Portaria MTP n.º 426, de 07 de outubro de 2021)​;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critérios empregados, inclusas a caracterização da exposição e representatividade da amostragem;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Instrumentais utilizados, bem como o registro dos certificados de calibração;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Dados obtidos e respectiva interpretação;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Circunstâncias específicas que envolveram a avaliação;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preventivas e corretivas eventualmente existentes e indicação das necessárias, bem como a comprovação de sua eficácia;​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empresa: Razão social / CNPJ / CNAE / GRAU DE RISCO;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pela elaboração do documento​;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 vinculada.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4B51-1193-6758-9A5E-4F212488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AED36F6-4C4F-418E-1630-0448639A9403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D159AC5-360D-7EBE-6021-2087BB80507E}"/>
              </a:ext>
            </a:extLst>
          </p:cNvPr>
          <p:cNvSpPr/>
          <p:nvPr/>
        </p:nvSpPr>
        <p:spPr>
          <a:xfrm>
            <a:off x="10684159" y="20117"/>
            <a:ext cx="1372503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9.4 A AET, quando indicada por uma das alíneas do item 17.3.2 da NR 17, deve contemplar: </a:t>
            </a:r>
          </a:p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características dos postos de trabalho no que se refere ao mobiliário, utensílios, ferramentas, espaço físico para a execução do trabalho e condições de posicionamento e movimentação de segmentos corporais;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avaliação da organização do trabalho demonstrando: I - trabalho real e trabalho prescrito; II - descrição da produção em relação ao tempo alocado para as tarefas; III - variações diárias, semanais e mensais da carga de atendimento, incluindo variações sazonais e intercorrências técnico-operacionais mais frequentes; IV - número de ciclos de trabalho e sua descrição, incluindo trabalho em turnos e trabalho noturno; V - ocorrência de pausas interciclos; VI - explicitação das normas de produção, das exigências de tempo, da determinação do conteúdo de tempo, do ritmo de trabalho e do conteúdo das tarefas executadas; VII - histórico mensal de horas extras realizadas em cada ano; e VIII - explicitação da existência de sobrecargas estáticas ou dinâmicas do sistema osteomuscular;</a:t>
            </a:r>
          </a:p>
          <a:p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 estatístico da incidência de queixas de agravos à saúde colhidas pela Medicina do Trabalho nos prontuários médicos;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relatórios de avaliações de satisfação no trabalho e clima organizacional, se realizadas no âmbito da organização;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registro e análise de impressões e sugestões dos trabalhadores com relação aos aspectos dos itens anteriores; 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recomendações ergonômicas expressas em planos e propostas claros e objetivos, com definição de datas de implantação.</a:t>
            </a:r>
            <a:b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6E19B0-FF77-898E-3862-422CA45FE28A}"/>
              </a:ext>
            </a:extLst>
          </p:cNvPr>
          <p:cNvSpPr txBox="1"/>
          <p:nvPr/>
        </p:nvSpPr>
        <p:spPr>
          <a:xfrm>
            <a:off x="861129" y="1047968"/>
            <a:ext cx="908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AET – Análise Ergonômica do Trabalho</a:t>
            </a:r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C073D3-9D6D-11F3-D1BD-694A613E51D8}"/>
              </a:ext>
            </a:extLst>
          </p:cNvPr>
          <p:cNvSpPr txBox="1"/>
          <p:nvPr/>
        </p:nvSpPr>
        <p:spPr>
          <a:xfrm>
            <a:off x="471339" y="3642696"/>
            <a:ext cx="98599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17.3.2 A organização deve realizar Análise Ergonômica do Trabalho - AET da situação de trabalho quando: a) observada a necessidade de uma avaliação mais aprofundada da situação; b) identificadas inadequações ou insuficiência das ações adotadas; c) sugerida pelo acompanhamento de saúde dos trabalhadores, nos termos do Programa de Controle Médico de Saúde Ocupacional - PCMSO e da alínea “c” do subitem 1.5.5.1.1 da NR 01; ou d) indicada causa relacionada às condições de trabalho na análise de acidentes e doenças relacionadas ao trabalho, nos termos do Programa de Gerenciamento de Riscos - PGR. </a:t>
            </a:r>
            <a:endParaRPr lang="en-US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B383FC-9159-C9BA-D566-86068284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2" y="2802648"/>
            <a:ext cx="2301735" cy="177306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982469-1370-C297-C028-D207058B1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FF43CA-1923-4220-F232-32CE05557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8" y="2625033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</a:t>
            </a:r>
          </a:p>
          <a:p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Atestado de Saúde Ocupacional é uma declaração médica que indica se o trabalhador está em condições (apto) ou não (inapto) de realizar determinadas atividades ou funções dentro de uma empresa.​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FE4B07A-5C01-29F4-9141-333189C5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37" y="2091140"/>
            <a:ext cx="6939413" cy="9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745579" y="418491"/>
            <a:ext cx="7692658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como base?</a:t>
            </a:r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trabalhador, sua função;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CPF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riscos ocupacionais específicos existentes, ou a ausência deles, na atividade do empregado, conforme instruções técnicas expedidas pela Secretaria de Segurança e Saúde no Trabalho (SST);​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indicação dos procedimentos médicos a que foi submetido o trabalhador, incluindo os exames complementares e a data em que foram realizados;​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coordenador, quando houver, com o respectivo número de inscrição no Conselho Regional de Medicina (CRM);​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apto ou inapto para a função específica que o trabalhador vai exercer, exerce ou exerceu;​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encarregado do exame e o endereço ou forma de contato;​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a assinatura do médico encarregado do exame e o carimbo com CRM.</a:t>
            </a:r>
          </a:p>
          <a:p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4184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Conforme a NR 01, o MEI/PP pode ser dispensado de elaborar o Programa de Controle Médico de Saúde Ocupacional (PCMSO) quando classificado em graus de risco 1 ou 2, ou por opção da contratante. No entanto, mesmo quando dispensado, a contratante direta deve assumir a responsabilidade pelo MEI em seu próprio PCMSO, assegurando a realização de todos os exames médicos previstos.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 NR 07 estabelece que o ASO deve conter o nome e registro do médico responsável pelo PCMSO quando este for utilizado, o que é obrigatório no caso do MEI estar sob o PCMSO da contratante. Isso garante que todos os exames médicos necessários sejam realizados e documentados adequadamente, conforme exigido pela regulamentação vigente.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433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 1 ano (ou de acordo com a determinação do médico responsável pelo PCMSO);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 / Razão Social da Empresa;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elaboração do ASO​;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constar a descrição dos Perigos ou fatores de riscos ocupacionais, ou a ausência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completo/ Data de nascimento/ N° do CPF do funcionário/ Função 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Complementares / Procedimentos médicos;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ASO X PCMSO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dos exames médicos Clínicos e Complementares;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Aptidão para função e/ou Aptidão específica para atividades de risco.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médico examinador (carimbo e assinatura);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data, número de registro profissional e assinatura do médico que realizou o exame clínico.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nome e número de registro profissional do médico responsável pelo PCMSO, se houver;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A82B-974C-14A9-7229-960E3CC4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3235BF-3578-3E1A-FE4F-009B55D3922A}"/>
              </a:ext>
            </a:extLst>
          </p:cNvPr>
          <p:cNvSpPr txBox="1"/>
          <p:nvPr/>
        </p:nvSpPr>
        <p:spPr>
          <a:xfrm>
            <a:off x="1581786" y="1275362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 DEMISSIONAL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E363CD-5C1B-3F79-905D-224ACA6F3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7" y="2044803"/>
            <a:ext cx="2301735" cy="133434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4CA567DC-6C92-AB2E-4D0D-06BCEFE1EAEF}"/>
              </a:ext>
            </a:extLst>
          </p:cNvPr>
          <p:cNvSpPr txBox="1"/>
          <p:nvPr/>
        </p:nvSpPr>
        <p:spPr>
          <a:xfrm>
            <a:off x="1678037" y="3624479"/>
            <a:ext cx="18745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Atentar-se aos detalhes da norma conforme imagem abaixo, no ato da validação desse campo, pois poderá ser anexado o ASO mais recente, quando não houver necessidade da emissão do ASO demissional.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2051" name="Picture 3">
            <a:extLst>
              <a:ext uri="{FF2B5EF4-FFF2-40B4-BE49-F238E27FC236}">
                <a16:creationId xmlns:a16="http://schemas.microsoft.com/office/drawing/2014/main" id="{8348D723-55F4-5E04-217D-0A09D425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 bwMode="auto">
          <a:xfrm>
            <a:off x="2061537" y="6325408"/>
            <a:ext cx="17978680" cy="27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8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</a:t>
            </a: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 (ORDEM DE SERVIÇO)​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Ordem de Serviço tem a missão de informar o funcionário sobre os riscos do ambiente. Assim, este é o documento que comprova que o empregado recebeu esclarecimentos referentes aos riscos relacionados ao exercício de sua função e as orientações referentes às políticas de segurança e saúde adotadas na empresa, orientações sobre os EPI utilizados.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3" name="Picture 2" descr="Baixar - Modelo de OS - Ordem de Serviço">
            <a:extLst>
              <a:ext uri="{FF2B5EF4-FFF2-40B4-BE49-F238E27FC236}">
                <a16:creationId xmlns:a16="http://schemas.microsoft.com/office/drawing/2014/main" id="{8F06E2D8-F6B2-0508-FD7B-927601AFB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005"/>
          <a:stretch/>
        </p:blipFill>
        <p:spPr bwMode="auto">
          <a:xfrm>
            <a:off x="10028556" y="2773458"/>
            <a:ext cx="14155411" cy="94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67384" y="10046220"/>
            <a:ext cx="7562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o tipo de contrato de grandes paradas não é necessário anexar o PGR, confirmar exposição a riscos relevantes na  O.S.</a:t>
            </a:r>
          </a:p>
        </p:txBody>
      </p:sp>
    </p:spTree>
    <p:extLst>
      <p:ext uri="{BB962C8B-B14F-4D97-AF65-F5344CB8AC3E}">
        <p14:creationId xmlns:p14="http://schemas.microsoft.com/office/powerpoint/2010/main" val="428460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CNH</a:t>
            </a:r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CNH é a sigla para Carteira Nacional de Habilitação, também denominada carteira de habilitação, carteira de motorista ou carta de motorista​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18C7C5-045F-0EE7-B66C-0EBCA1EC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239" y="1536383"/>
            <a:ext cx="11242087" cy="106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1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CNH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116044" y="2242315"/>
            <a:ext cx="118234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Dados pessoais​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validade​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Número de registro da CNH. </a:t>
            </a:r>
          </a:p>
        </p:txBody>
      </p:sp>
      <p:cxnSp>
        <p:nvCxnSpPr>
          <p:cNvPr id="27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8587509" y="7258566"/>
            <a:ext cx="2098933" cy="1016724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/>
          <p:cNvGrpSpPr/>
          <p:nvPr/>
        </p:nvGrpSpPr>
        <p:grpSpPr>
          <a:xfrm>
            <a:off x="11318972" y="6278578"/>
            <a:ext cx="12844389" cy="6642531"/>
            <a:chOff x="9416001" y="2191611"/>
            <a:chExt cx="16556675" cy="9332778"/>
          </a:xfrm>
          <a:solidFill>
            <a:srgbClr val="043765"/>
          </a:solidFill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53BE21FB-283E-5AF9-5058-F7D915BFB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157" y="2191611"/>
              <a:ext cx="7092911" cy="9332778"/>
            </a:xfrm>
            <a:prstGeom prst="rect">
              <a:avLst/>
            </a:prstGeom>
            <a:grpFill/>
          </p:spPr>
        </p:pic>
        <p:cxnSp>
          <p:nvCxnSpPr>
            <p:cNvPr id="39" name="Conector: Angulado 8">
              <a:extLst>
                <a:ext uri="{FF2B5EF4-FFF2-40B4-BE49-F238E27FC236}">
                  <a16:creationId xmlns:a16="http://schemas.microsoft.com/office/drawing/2014/main" id="{71313D25-DFFE-B20C-75A0-831D9555D04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03892" y="3385699"/>
              <a:ext cx="1865121" cy="1215402"/>
            </a:xfrm>
            <a:prstGeom prst="bentConnector3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9EC0F42E-47AD-90DB-8852-2CA80E8BB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3892" y="8315785"/>
              <a:ext cx="1716264" cy="0"/>
            </a:xfrm>
            <a:prstGeom prst="straightConnector1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: Cantos Arredondados 20">
              <a:extLst>
                <a:ext uri="{FF2B5EF4-FFF2-40B4-BE49-F238E27FC236}">
                  <a16:creationId xmlns:a16="http://schemas.microsoft.com/office/drawing/2014/main" id="{82183AF7-920A-95E2-9554-09F69C3C12D3}"/>
                </a:ext>
              </a:extLst>
            </p:cNvPr>
            <p:cNvSpPr/>
            <p:nvPr/>
          </p:nvSpPr>
          <p:spPr>
            <a:xfrm>
              <a:off x="14220156" y="7202004"/>
              <a:ext cx="5715002" cy="2048322"/>
            </a:xfrm>
            <a:prstGeom prst="roundRect">
              <a:avLst/>
            </a:prstGeom>
            <a:grpFill/>
            <a:ln w="76200">
              <a:solidFill>
                <a:srgbClr val="01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23">
              <a:extLst>
                <a:ext uri="{FF2B5EF4-FFF2-40B4-BE49-F238E27FC236}">
                  <a16:creationId xmlns:a16="http://schemas.microsoft.com/office/drawing/2014/main" id="{E95E7700-F96F-D9DD-1C52-7627C2FE6FD0}"/>
                </a:ext>
              </a:extLst>
            </p:cNvPr>
            <p:cNvCxnSpPr>
              <a:cxnSpLocks/>
            </p:cNvCxnSpPr>
            <p:nvPr/>
          </p:nvCxnSpPr>
          <p:spPr>
            <a:xfrm>
              <a:off x="18375327" y="9593775"/>
              <a:ext cx="2705567" cy="1430450"/>
            </a:xfrm>
            <a:prstGeom prst="bentConnector3">
              <a:avLst>
                <a:gd name="adj1" fmla="val 50000"/>
              </a:avLst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A7B70C5-BE3F-A907-17EA-FEE05A29616B}"/>
                </a:ext>
              </a:extLst>
            </p:cNvPr>
            <p:cNvSpPr txBox="1"/>
            <p:nvPr/>
          </p:nvSpPr>
          <p:spPr>
            <a:xfrm>
              <a:off x="9462590" y="4167002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Nome do</a:t>
              </a:r>
            </a:p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funcionário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39E74BD-0A2D-F3D5-4C40-F0358DAE20A0}"/>
                </a:ext>
              </a:extLst>
            </p:cNvPr>
            <p:cNvSpPr txBox="1"/>
            <p:nvPr/>
          </p:nvSpPr>
          <p:spPr>
            <a:xfrm>
              <a:off x="22868793" y="7550308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de validade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BE3B205-4AD4-FAAD-AA37-C106F8FF53C1}"/>
                </a:ext>
              </a:extLst>
            </p:cNvPr>
            <p:cNvSpPr txBox="1"/>
            <p:nvPr/>
          </p:nvSpPr>
          <p:spPr>
            <a:xfrm>
              <a:off x="9416001" y="7639218"/>
              <a:ext cx="3197062" cy="2724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Obs. (EAR (Exerce Atividade Remunerada) emitido pelo DETRAN​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FCB0FDD-47F1-C3EA-2694-194CFCB52FEE}"/>
                </a:ext>
              </a:extLst>
            </p:cNvPr>
            <p:cNvSpPr txBox="1"/>
            <p:nvPr/>
          </p:nvSpPr>
          <p:spPr>
            <a:xfrm>
              <a:off x="21080894" y="10485617"/>
              <a:ext cx="3103883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Assinatura do funcionário​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2ADD86F8-3BB7-93FD-D484-DFC46FD79851}"/>
                </a:ext>
              </a:extLst>
            </p:cNvPr>
            <p:cNvSpPr txBox="1"/>
            <p:nvPr/>
          </p:nvSpPr>
          <p:spPr>
            <a:xfrm>
              <a:off x="20636888" y="5180125"/>
              <a:ext cx="3103883" cy="6486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Dados pessoais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4DBDE17-5E46-B1B5-169C-DFE564474F0D}"/>
                </a:ext>
              </a:extLst>
            </p:cNvPr>
            <p:cNvSpPr txBox="1"/>
            <p:nvPr/>
          </p:nvSpPr>
          <p:spPr>
            <a:xfrm>
              <a:off x="9746936" y="6125986"/>
              <a:ext cx="2608099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Número de registro</a:t>
              </a:r>
            </a:p>
          </p:txBody>
        </p:sp>
      </p:grpSp>
      <p:cxnSp>
        <p:nvCxnSpPr>
          <p:cNvPr id="49" name="Conector: Angulado 19">
            <a:extLst>
              <a:ext uri="{FF2B5EF4-FFF2-40B4-BE49-F238E27FC236}">
                <a16:creationId xmlns:a16="http://schemas.microsoft.com/office/drawing/2014/main" id="{9E7AA95B-EF1D-A85A-39AB-B145FCAB0FB1}"/>
              </a:ext>
            </a:extLst>
          </p:cNvPr>
          <p:cNvCxnSpPr/>
          <p:nvPr/>
        </p:nvCxnSpPr>
        <p:spPr>
          <a:xfrm>
            <a:off x="13532515" y="9246712"/>
            <a:ext cx="1236954" cy="316625"/>
          </a:xfrm>
          <a:prstGeom prst="bentConnector3">
            <a:avLst/>
          </a:prstGeom>
          <a:ln w="76200">
            <a:solidFill>
              <a:srgbClr val="0437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6872937" y="9773508"/>
            <a:ext cx="5267305" cy="633200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6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5633-AAF6-DB77-C769-96F05A0D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9F0429C2-8AFA-EA78-E136-612A8E79D9EE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ED7BDAC-9112-06E9-BC13-35C79E511C2B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CACCA97-5A98-B711-AA8E-BA58893C11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8FF7B26-C78F-822E-4068-5D00033457C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EE370CA-17A0-6102-01FA-7A905A74858B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2F9BDF2-05FC-988C-7A56-46F295D686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859A227-75F9-646F-1E62-876C099AD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64A40B3-E935-0AF9-4EEF-3BB1603235C1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5BBA930-A5F8-68C5-9541-34E1951E15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589A8B9-D31B-0E5E-5D3A-3E301E61F73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C7F9416D-FBCA-5B47-27D9-9A93C47B7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3870961-233E-75FC-FE33-6CDFCFF4D4C3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253404FF-553A-AA63-24E7-C297E7E78677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D5407A39-F060-3D7E-00E8-C14CD202414E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BEF8174-D363-D93F-831C-49596594998C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D791DC83-E0E4-666E-B562-265DFEAA9E3E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357696F6-5880-73D5-B345-A6A118D785E2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3A27C73-F3BA-4A2D-88B7-4D1F78354825}"/>
              </a:ext>
            </a:extLst>
          </p:cNvPr>
          <p:cNvSpPr txBox="1"/>
          <p:nvPr/>
        </p:nvSpPr>
        <p:spPr>
          <a:xfrm>
            <a:off x="10878401" y="368534"/>
            <a:ext cx="14088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Direção Segura </a:t>
            </a:r>
            <a:r>
              <a:rPr lang="pt-BR" sz="4400" dirty="0">
                <a:solidFill>
                  <a:srgbClr val="000000"/>
                </a:solidFill>
                <a:latin typeface="Montserrat" pitchFamily="2" charset="0"/>
              </a:rPr>
              <a:t>(teórico) </a:t>
            </a:r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–</a:t>
            </a:r>
            <a:r>
              <a:rPr lang="pt-BR" sz="44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br>
              <a:rPr lang="pt-BR" sz="4400" dirty="0">
                <a:solidFill>
                  <a:srgbClr val="000000"/>
                </a:solidFill>
                <a:latin typeface="Montserrat" pitchFamily="2" charset="0"/>
              </a:rPr>
            </a:br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CNH Categoria A,B,C,D,E 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9AB5D474-DD67-63FF-3BD9-CD140FBB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57" y="1748367"/>
            <a:ext cx="2301735" cy="1334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C46C68-CB36-73BA-24B2-3F0CDE3F930C}"/>
              </a:ext>
            </a:extLst>
          </p:cNvPr>
          <p:cNvSpPr txBox="1"/>
          <p:nvPr/>
        </p:nvSpPr>
        <p:spPr>
          <a:xfrm>
            <a:off x="11453954" y="2960457"/>
            <a:ext cx="951861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✔ Direção Segura (teórico):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Comprovação de treinamento teórico em direção segura, ministrado por instituição ou profissional habilitado, com carga horária definida, conteúdo compatível com a atividade e certificado válido.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 (Direção Segura – teórico)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Instituição ou instrutor responsável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ou validação institucional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 que envolve condução de veículos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*Não é necessário a postagem da CNH.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1337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CB81-BD31-EA23-9492-BB9D40BF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E9A033D-4717-CD62-DA9B-09749A9302C5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FA6D9B9-6430-45AE-BFD4-ABA3129E58CE}"/>
              </a:ext>
            </a:extLst>
          </p:cNvPr>
          <p:cNvSpPr/>
          <p:nvPr/>
        </p:nvSpPr>
        <p:spPr>
          <a:xfrm>
            <a:off x="13613953" y="-1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8532646-93E3-A859-186F-D4AB7E22C5C0}"/>
              </a:ext>
            </a:extLst>
          </p:cNvPr>
          <p:cNvSpPr/>
          <p:nvPr/>
        </p:nvSpPr>
        <p:spPr>
          <a:xfrm>
            <a:off x="10484321" y="-1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6ABF2E-D20A-CF3E-220A-3C821C2CC631}"/>
              </a:ext>
            </a:extLst>
          </p:cNvPr>
          <p:cNvSpPr txBox="1"/>
          <p:nvPr/>
        </p:nvSpPr>
        <p:spPr>
          <a:xfrm>
            <a:off x="713819" y="592497"/>
            <a:ext cx="9264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EAR – Exerce Atividade Remunerada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E4B544-B35A-0A7F-FDD9-CF383252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909892-C811-AB6F-3298-DB2D449D273D}"/>
              </a:ext>
            </a:extLst>
          </p:cNvPr>
          <p:cNvSpPr txBox="1"/>
          <p:nvPr/>
        </p:nvSpPr>
        <p:spPr>
          <a:xfrm>
            <a:off x="11728776" y="660687"/>
            <a:ext cx="1107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Critérios para aceitação do documento​</a:t>
            </a:r>
            <a:r>
              <a:rPr lang="pt-BR" sz="4000" dirty="0">
                <a:solidFill>
                  <a:srgbClr val="FFFFFF"/>
                </a:solidFill>
                <a:latin typeface="Montserrat" pitchFamily="2" charset="0"/>
              </a:rPr>
              <a:t>:</a:t>
            </a:r>
            <a:endParaRPr lang="pt-BR" sz="40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236CC6-0406-1ED7-CD4F-2469A27BA79E}"/>
              </a:ext>
            </a:extLst>
          </p:cNvPr>
          <p:cNvSpPr txBox="1"/>
          <p:nvPr/>
        </p:nvSpPr>
        <p:spPr>
          <a:xfrm>
            <a:off x="11493500" y="1847813"/>
            <a:ext cx="1154935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necessário ter a observação no documento (verso) para qualquer categoria A, B, C, D, E se houver remuneração.</a:t>
            </a:r>
          </a:p>
          <a:p>
            <a:pPr rtl="0"/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renovação ou inclusão, será aceito o protocolo desde que o condutor esteja amparado por um documento/protocolo oficial emitido pelo Detran do estado da CNH.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 documento provisório é válido enquanto o processo de emissão da nova CNH (com a observação EAR) não é finalizado, permitindo a regularidade da atividade profissional.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3D850BD-56A9-82AE-EE83-38C086467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F69195C-050D-E87F-77E7-0F8BBB158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7E5DFD-8349-EE55-1472-F1D7286BB133}"/>
              </a:ext>
            </a:extLst>
          </p:cNvPr>
          <p:cNvSpPr txBox="1"/>
          <p:nvPr/>
        </p:nvSpPr>
        <p:spPr>
          <a:xfrm>
            <a:off x="164591" y="4093997"/>
            <a:ext cx="981330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É uma observação obrigatória na CNH, conforme o art. 147 do Código de Trânsito Brasileiro (CTB), para todo condutor que utiliza o veículo como fonte de renda (motoristas de app, táxi, entregadores, motoboys, caminhoneiros).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Dirigir sem EAR na CNH é infração gravíssima.</a:t>
            </a:r>
          </a:p>
        </p:txBody>
      </p:sp>
    </p:spTree>
    <p:extLst>
      <p:ext uri="{BB962C8B-B14F-4D97-AF65-F5344CB8AC3E}">
        <p14:creationId xmlns:p14="http://schemas.microsoft.com/office/powerpoint/2010/main" val="407597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13953" y="-1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484321" y="-1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3819" y="592497"/>
            <a:ext cx="9264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28776" y="660687"/>
            <a:ext cx="1107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Critérios para aceitação do documento​</a:t>
            </a:r>
            <a:r>
              <a:rPr lang="pt-BR" sz="4000" dirty="0">
                <a:solidFill>
                  <a:srgbClr val="FFFFFF"/>
                </a:solidFill>
                <a:latin typeface="Montserrat" pitchFamily="2" charset="0"/>
              </a:rPr>
              <a:t>:</a:t>
            </a:r>
            <a:endParaRPr lang="pt-BR" sz="40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493500" y="1847813"/>
            <a:ext cx="11549350" cy="8987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i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Emergência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para participar da formação são: ser maior de 21 anos; estar habilitado em uma das categorias A, B, C, D ou E; não estar cumprindo pena de suspensão do direito de dirigir, cassação da CNH, pena decorrente de crime de trânsito e não estar impedido judicialmente de exercer seus direitos.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 DO TREINAMENTO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convívio social;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relacionamento interpessoal.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 os tópicos abordados no curso, estão cuidados com a vítima ou o enfermo, cuidados especiais que devem ser dispensados aos passageiros e as características dos usuários desse tipo de veículo.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dirty="0"/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0767C6C-85BF-DDF0-568C-2D1ECC3866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E4E88C4-F063-3D96-209C-C6A54C083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64591" y="4093997"/>
            <a:ext cx="963777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Resolução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1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20020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838994" y="-140666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829900" y="-161314"/>
            <a:ext cx="12853438" cy="13716001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3819" y="706619"/>
            <a:ext cx="10349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TREINAMENTO PARA TRANSPORTE COLETIVO DE PASSAGEIROS ​/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13819" y="2798274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17220" y="919746"/>
            <a:ext cx="1107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documento:​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264604" y="2153798"/>
            <a:ext cx="13385386" cy="100027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 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exigidos do motorista são: ser maior de 21 anos; estar habilitado, no mínimo, na categoria C; não estar cumprindo pena de suspensão do direito de dirigir, cassação da CNH, pena decorrente de crime de trânsito, nem estar impedido judicialmente de exercer seus direitos.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PROGRÁMATICO DO TREINAMENTO </a:t>
            </a:r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trata, dentre outros temas, da responsabilidade do condutor durante o transporte e da documentação e simbologia sobre os produtos transportados);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carga (que trata das definições, dos efeitos e das consequências do tráfego desse tipo de carga e da autorização especial de trânsito, do comportamento preventivo do condutor para cada tipo de produto transportado e dos procedimentos em caso de emergência).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4EE612-CC88-D10A-FB9F-7C6EC28ABCB7}"/>
              </a:ext>
            </a:extLst>
          </p:cNvPr>
          <p:cNvSpPr txBox="1"/>
          <p:nvPr/>
        </p:nvSpPr>
        <p:spPr>
          <a:xfrm>
            <a:off x="401014" y="6566514"/>
            <a:ext cx="9734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pt-BR" sz="28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Indivisível:</a:t>
            </a:r>
          </a:p>
          <a:p>
            <a:pPr rtl="0"/>
            <a:endParaRPr lang="pt-BR" sz="3200" b="1" dirty="0">
              <a:solidFill>
                <a:srgbClr val="11111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70A3BA-1CF5-69B4-4A23-7B6F36090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5F2B2A8-0E3A-C6AC-EC2C-E8747AC7E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414773" y="3478232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Resol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ção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800">
                <a:solidFill>
                  <a:schemeClr val="bg1"/>
                </a:solidFill>
                <a:effectLst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 especiais para o transporte.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25971" y="-6947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945091" y="-6947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endParaRPr lang="pt-BR" sz="3200" dirty="0">
              <a:effectLst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18349" y="592497"/>
            <a:ext cx="10692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​/ CARGAS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275545" y="6923110"/>
            <a:ext cx="104191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solidFill>
                <a:srgbClr val="54676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pPr rtl="0"/>
            <a:endParaRPr lang="pt-BR" sz="32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Essa formação é exigida para quem quer trabalhar como motorista no transporte de produtos perigosos. Esse é o caso, por exemplo, de líquidos inflamáveis, explosivos, gases comprimidos, substâncias radioativas, entre outros. 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601748" y="1437739"/>
            <a:ext cx="1107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-1011844" y="11820928"/>
            <a:ext cx="115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F8093F-28D4-4CF2-F693-859133BE1A34}"/>
              </a:ext>
            </a:extLst>
          </p:cNvPr>
          <p:cNvSpPr txBox="1"/>
          <p:nvPr/>
        </p:nvSpPr>
        <p:spPr>
          <a:xfrm>
            <a:off x="11250793" y="2347655"/>
            <a:ext cx="12778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requisitos para fazer o curso são: ser maior de 21 anos; estar habilitado na categoria B, C, D ou E; não estar cumprindo pena de suspensão do direito de dirigir, cassação da CNH, pena decorrente de crime de trânsito e não estar impedido judicialmente de exercer seus direitos.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7DA37-D3E7-6E2C-CAF1-8A341831BAA4}"/>
              </a:ext>
            </a:extLst>
          </p:cNvPr>
          <p:cNvSpPr txBox="1"/>
          <p:nvPr/>
        </p:nvSpPr>
        <p:spPr>
          <a:xfrm>
            <a:off x="11325552" y="6143818"/>
            <a:ext cx="13052098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do treinamento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 sobre temas, como legislação específica e normas sobre o transporte de produtos perigosos;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Responsabilidade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dos condutores durante o transporte;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 simbologia sobre os produtos transportados;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Registrador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instantâneo e inalterável de velocidade e tempo; infrações e penalidades);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produtos perigosos (que trata das classificações dos produtos, sua simbologia, reações químicas, regulamentações, efeitos de cada um sobre o meio ambiente, além do comportamento preventivo e dos procedimentos em caso de emergência). 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algn="ctr"/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308E468-E19C-6912-351D-E2C2C4A83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EC47EC1-255D-3411-80CA-EAEB61D8F8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295946" y="3869174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2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178558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um documento que atesta a regularidade do fornecimento pela empresa de EPI ( Equipamento de Proteção Individual ) aos empregados envolvidos na prestação de serviço.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3" name="Picture 2" descr="Modelo de Ficha para Entrega de EPI's | PDF">
            <a:extLst>
              <a:ext uri="{FF2B5EF4-FFF2-40B4-BE49-F238E27FC236}">
                <a16:creationId xmlns:a16="http://schemas.microsoft.com/office/drawing/2014/main" id="{A7F31D5C-B7CD-E32C-F598-690979A1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35" y="1883156"/>
            <a:ext cx="13657532" cy="98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2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915923" y="1897952"/>
            <a:ext cx="12188825" cy="85869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Razão Social ou CNPJ;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Nome completo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CPF do colaborador;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Função ou cargo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Setor (Se houver);​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Data de admissão do colaborador;​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Quantidade ​de EPIs entregues;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dos EPIs;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da entrega;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 – Certificado de Aprovação dos EPI ‘s;​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empregado em cada EPI recebido;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Termo de Responsabilidade assinado pelo funcionário, quanto as orientações recebidas e responsabilidade pelo uso, guarda e conservação.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1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1093456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07743" y="1269480"/>
            <a:ext cx="9264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PREVENÇÃO DE ACIDENTES​ </a:t>
            </a:r>
          </a:p>
          <a:p>
            <a:endParaRPr lang="pt-BR" sz="44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REPRESENTANTE NOMEADO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007743" y="5967824"/>
            <a:ext cx="87692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​- NR estabelece os parâmetros e os requisitos da Comissão Interna de Prevenção de Acidentes - CIPA tendo por objetivo a prevenção de acidentes e doenças relacionadas ao trabalho, de modo a tornar compatível permanentemente o trabalho com a preservação da vida e promoção do trabalhador.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28" y="4747355"/>
            <a:ext cx="1683929" cy="97619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377C39B-C79F-C301-18E7-881432991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311FC8E-A33A-5936-D579-80AABFF87D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0F6F73-34F5-3AAB-34BC-EBB82C8692E7}"/>
              </a:ext>
            </a:extLst>
          </p:cNvPr>
          <p:cNvSpPr txBox="1"/>
          <p:nvPr/>
        </p:nvSpPr>
        <p:spPr>
          <a:xfrm>
            <a:off x="12008605" y="117988"/>
            <a:ext cx="11361302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 (Certificado)</a:t>
            </a:r>
          </a:p>
          <a:p>
            <a:endParaRPr lang="pt-BR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5.7.4 O treinamento deve ter carga horária mínima de​: </a:t>
            </a:r>
            <a:b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De acordo com Grau de risco da empresa,” Será considerado a carga horária do treinamento. </a:t>
            </a:r>
          </a:p>
          <a:p>
            <a:endParaRPr lang="pt-BR" sz="23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(oito) horas para estabelecimentos de grau de risco 1​;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(doze) horas para estabelecimentos de grau de risco 2​;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(dezesseis) horas para estabelecimentos de grau de risco 3​;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horas para estabelecimentos de grau de risco 4.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Estudo do ambiente, das condições de trabalho, bem como dos riscos originados do processo produtivo; 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acidentes e doenças relacionadas ao trabalho decorrentes das condições de trabalho e da exposição aos riscos existentes no estabelecimento e suas medidas de prevenção;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 de investigação e análise de acidentes e doenças relacionadas ao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gerais de higiene do trabalho e de medidas de prevenção dos riscos;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as legislações trabalhista e previdenciária relativas à segurança e saúde no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 inclusão de pessoas com deficiência e reabilitados nos processos de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Organização da CIPA e outros assuntos necessários ao exercício das atribuições da Comissão; e prevenção e combate ao assédio sexual e a outras formas de violência no trabalho.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*Caso seja o integrante do SESMT fica dispensado do treinamento da CIPA. 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Item 5.7.4.5</a:t>
            </a: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1090650" y="2314126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dados da empresa: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através de CNPJ ou Razão social</a:t>
            </a: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funcionário: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Função x PGR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ocupacionais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PGR DA EMPRESA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Orientação sobre EPIs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Funcionário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Orientações de segurança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Punição em caso de descumprimento das orientações de saúde e segurança, 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controle de risco existe na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NOTA: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Deve ser elaborado sempre que houver mudança de função e ou / mudança de risco ocupacional.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 TRABALHO (ORDEM DE SERVIÇO)​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2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CB87-EA57-FA9C-577A-9E8F58DF1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3EBCC28-1844-E2AF-252B-06C269846DE5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F1655-F4ED-F75B-EC15-8450E91DA05A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4CAE4C1-CAF7-CE10-E2DB-BA907616AD03}"/>
              </a:ext>
            </a:extLst>
          </p:cNvPr>
          <p:cNvSpPr/>
          <p:nvPr/>
        </p:nvSpPr>
        <p:spPr>
          <a:xfrm>
            <a:off x="11093456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B321C6-A0F3-725E-1BC8-4CF4D00F278F}"/>
              </a:ext>
            </a:extLst>
          </p:cNvPr>
          <p:cNvSpPr txBox="1"/>
          <p:nvPr/>
        </p:nvSpPr>
        <p:spPr>
          <a:xfrm>
            <a:off x="809639" y="1334457"/>
            <a:ext cx="1008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ELEIÇÃO/DESIGNADOS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9E2429-2573-061A-B480-E0212A239DD2}"/>
              </a:ext>
            </a:extLst>
          </p:cNvPr>
          <p:cNvSpPr txBox="1"/>
          <p:nvPr/>
        </p:nvSpPr>
        <p:spPr>
          <a:xfrm>
            <a:off x="1007743" y="3801583"/>
            <a:ext cx="87692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Em caso da atual CIPA é obrigatório a inserção da ata de posse neste campo.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Caso não possua CIPA, será aceito neste campo uma declaração dispensando a obrigatoriedade de constituição de Comissão Interna de Prevenção de Acidentes (CIPA), não ficando dispensado o cumprimento do item 5.4.13. 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FF1009-F764-87E1-F5EF-896DCCAF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3" y="3292783"/>
            <a:ext cx="1683929" cy="97619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49A8BC1-608F-5698-9458-402A65683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B8AC998-0AAF-E85C-4D57-AE71FDEEC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2443353" y="1334458"/>
            <a:ext cx="926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DESIGNADO CIPA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3E5276-52B6-0D99-C617-F707C908BC03}"/>
              </a:ext>
            </a:extLst>
          </p:cNvPr>
          <p:cNvSpPr txBox="1"/>
          <p:nvPr/>
        </p:nvSpPr>
        <p:spPr>
          <a:xfrm>
            <a:off x="12188825" y="3801582"/>
            <a:ext cx="1045236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5.4.13 Quando o estabelecimento não se enquadrar no Quadro I e não for atendido por SESMT, nos termos da Norma Regulamentadora n° 4 (NR-04), a organização nomeará um representante da organização dentre seus empregados para auxiliar na execução das ações de prevenção em segurança e saúde no trabalho, podendo ser adotados mecanismos de participação dos empregados, por meio de negociação coletiva.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Será aceito uma carta/declaração de nomeação de designado de 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cipa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E015C54-424C-2D7B-A4BF-0A26DDF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774" y="2903931"/>
            <a:ext cx="1683929" cy="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987379" y="1670612"/>
            <a:ext cx="124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PREVENÇÃO DE ACIDENTES​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461966" y="4247452"/>
            <a:ext cx="828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Entenda seus pontos e atribuições da CIPA​</a:t>
            </a:r>
          </a:p>
          <a:p>
            <a:endParaRPr lang="pt-BR" sz="32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 os riscos no ambiente e processos de trabalho.​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Elaborar planos de trabalho.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Criar ações de saúde e segurança.​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Fazer verificações periódicas.​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cumprimento das metas.​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informações relevantes aos trabalhadores.​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Trabalhar junto ao SESMT.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859" y="3117162"/>
            <a:ext cx="1683929" cy="97619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43A05889-49F7-4800-B2C7-C690223E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67" y="4315778"/>
            <a:ext cx="14128358" cy="70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43253" y="2036830"/>
            <a:ext cx="898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rgbClr val="000000"/>
                </a:solidFill>
                <a:latin typeface="Montserrat" pitchFamily="2" charset="0"/>
              </a:rPr>
              <a:t>NR 6 - EQUIPAMENTO DE PROTEÇÃO INDIVIDUAL – EPI​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36027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110218" y="3963055"/>
            <a:ext cx="873206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000000"/>
                </a:solidFill>
                <a:latin typeface="Montserrat" pitchFamily="2" charset="0"/>
              </a:rPr>
              <a:t>Quais são os direitos e deveres do trabalhador previstos na NR 6 ?​</a:t>
            </a:r>
          </a:p>
          <a:p>
            <a:endParaRPr lang="pt-BR" sz="3600">
              <a:solidFill>
                <a:srgbClr val="000000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Exigência do fornecimento dos equipamentos nos termos da lei.​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Utilização correta dos equipamentos de proteção.​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Comunicação ao empregador sobre alterações no EPI.​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Responsabilização pelo armazenamento e pela conservação.​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Adquirir os EPIs adequados.</a:t>
            </a:r>
            <a:endParaRPr lang="pt-BR" sz="600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89077" y="2292011"/>
            <a:ext cx="1154532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" pitchFamily="2" charset="0"/>
              </a:rPr>
              <a:t>Quais são as principais responsabilidades do empregador?​</a:t>
            </a:r>
          </a:p>
          <a:p>
            <a:endParaRPr lang="pt-BR" sz="60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Adquirir o EPI adequado ao risco de cada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Exigir o uso de EPIs;​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Fornece ao trabalhador somente o equipamento com o Certificado de Aprovação;​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Treinamento sobre o uso adequado do EPI;​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Armazenamento correto;​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Substituir imediatamente o EPI, quando danificado ou extraviado;​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Responsabilizar-se pela higienização e manutenção periódica;​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Comunicar o MTE qualquer irregularidade observada no EPI.​</a:t>
            </a:r>
            <a:endParaRPr lang="pt-BR" sz="6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606B445-FBF0-7B08-23EA-771473460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3805057-26B6-8778-79E7-2816B28A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30230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49570" y="625964"/>
            <a:ext cx="8986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6 - EQUIPAMENTO DE PROTEÇÃO INDIVIDUAL – EPI</a:t>
            </a:r>
            <a:r>
              <a:rPr lang="pt-BR" sz="4000" b="1" dirty="0">
                <a:solidFill>
                  <a:srgbClr val="000000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51" y="268290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34243" y="3162454"/>
            <a:ext cx="958038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a Norma Regulamentadora que estabelece as medidas que devem ser tomadas em relação à aquisição, à distribuição e à utilização de Equipamentos de Proteção Individual (EPI) nas empresas. Por EPI, entende-se todo dispositivo ou produto de uso individual que se destina à proteção do profissional.​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6.7.2.1 A organização deve realizar treinamento acerca do EPI a ser fornecido, quando as características do EPI requeiram, observada a atividade realizada e as exigências estabelecidas em normas regulamentadoras e nos dispositivos legais.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242028" y="1386734"/>
            <a:ext cx="12948817" cy="907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comprovante de treinamento.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treinamento​ e carga horária;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completo, a qualificação do(s) instrutor(es) (formação, cargo e/ou função) e assinatura​;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assinatura dos empregados participantes.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 e seus componentes;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ocupacional contra o qual o EPI oferece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Restrições e limitações de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 adequada de uso e ajuste;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Manutenção e substituição;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Cuidados de limpeza, higienização, guarda e conservação. 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C1A241EE-A0F9-2655-5A58-5CD7A0DA4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3E60553-4253-8030-4C39-8EDAE18E3C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7200" y="979883"/>
            <a:ext cx="8827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(BÁSICO)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9" y="2979012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37200" y="3202135"/>
            <a:ext cx="841850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a NR 10 - Segurança em Instalações e Serviços em Eletricidade (Capacitação e Habilitação);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Carga horária inicial: 40 horas de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02 (Dois) anos;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e local da realização do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do Instrutor e assinatura.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794057" y="656302"/>
            <a:ext cx="1323485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 introdução à segurança com eletricidade.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2 - Riscos em instalações e serviços com eletricidade: a) o choque elétrico, mecanismos e efeitos; b) arcos elétricos; queimaduras e quedas; c) campos eletromagnéticos.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3 - Técnicas de Análise de Risco.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4 - Medidas de Controle do Risco Elétrico: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desenergizarão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b) aterramento funcional (TN / TT / IT); de proteção; temporário; c)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equipotencialização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d) seccionamento automático da alimentação; e) dispositivos a corrente de fuga; f) extra baixa tensão; g) barreiras e invólucros; h) bloqueios e impedimentos; i) obstáculos e anteparos; j) isolamento das partes vivas; k) isolação dupla ou reforçada; l) colocação fora de alcance; m) separação elétrica.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5 - Normas Técnicas Brasileiras - NBR da ABNT: NBR-5410, NBR 14039 e outras;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6 - Regulamentações do MTE: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NR-10 (Segurança em Instalações e Serviços com Eletricidade);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c) qualificação; habilitação; capacitação e autorização.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7 - Equipamentos de proteção coletiva.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8 - Equipamentos de proteção individual.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9 - Rotinas de trabalho - Procedimentos. a) instalações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desenergizadas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liberação para serviços; c) sinalização; d) inspeções de áreas, serviços, ferramental e equipamento;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10 - Documentação de instalações elétricas.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12 - Proteção e combate a incêndios: a) noções básicas; b) medidas preventivas; c) métodos de extinção; d) prática;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13 - Acidentes de origem elétrica: a) causas diretas e indiretas; b) discussão de casos;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14 -  Primeiros socorros: a) noções sobre lesões; b) priorização do atendimento; c) aplicação de respiração artificial; d) massagem cardíaca; e) técnicas para remoção e transporte de acidentados; f) práticas.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15 - Responsabilidades.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F3E4EF-87DA-FE60-6A4A-BB12577421E9}"/>
              </a:ext>
            </a:extLst>
          </p:cNvPr>
          <p:cNvSpPr txBox="1"/>
          <p:nvPr/>
        </p:nvSpPr>
        <p:spPr>
          <a:xfrm>
            <a:off x="367196" y="10743711"/>
            <a:ext cx="85885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confronttado a informação do treinamento disponibilizado na O.S.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2DC3671-35A6-A377-0B78-552B6DECC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F80A68A-B476-3625-3C68-CBAF81A7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1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95063" y="1065048"/>
            <a:ext cx="8827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(SEP)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6" y="3334009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39245" y="3862722"/>
            <a:ext cx="7790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É pré-requisito para frequentar este curso complementar: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 participado, com aproveitamento satisfatório, do curso básico definido anteriormente.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 mínima - 40h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424160" y="357606"/>
            <a:ext cx="14448830" cy="13049726"/>
          </a:xfrm>
          <a:prstGeom prst="rect">
            <a:avLst/>
          </a:prstGeom>
          <a:solidFill>
            <a:srgbClr val="043765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Organização do Sistema Elétrico de Potência - SEP.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Organização do trabalho: a) programação e planejamento dos serviços; b) trabalho em equipe;  c) prontuário e cadastro das instalações; d) métodos de trabalho; e </a:t>
            </a:r>
            <a:r>
              <a:rPr lang="pt-BR" sz="2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comunicação.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Aspectos comportamentais.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Condições impeditivas para serviços.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Riscos típicos no SEP e sua prevenção : a) proximidade e contatos com partes energizadas; b) indução;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c) descargas atmosféricas; d) estática; e) campos elétricos e magnéticos; f) comunicação e identificação; e g) trabalhos em altura, máquinas e equipamentos especiais.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Técnicas de análise de Risco no SEP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Procedimentos de trabalho - análise e discussão.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Técnicas de trabalho sob tensão:  a) em linha viva; b) ao potencial; c) em áreas internas; d) trabalho a distância; e) trabalhos noturnos; e f) ambientes subterrâneos.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Equipamentos e ferramentas de trabalho (escolha, uso, conservação, verificação, ensaios).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Sistemas de proteção coletiva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Equipamentos de proteção individual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Posturas e vestuários de trabalho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Segurança com veículos e transporte de pessoas, materiais e equipamentos.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 Sinalização e isolamento de áreas de trabalho.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Liberação de instalação para serviço e para operação e uso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Treinamento em técnicas de remoção, atendimento, transporte de acidentados.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17. Acidentes típicos - Análise, discussão, medidas de proteção.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 Responsabilidades .</a:t>
            </a:r>
          </a:p>
        </p:txBody>
      </p:sp>
      <p:pic>
        <p:nvPicPr>
          <p:cNvPr id="10" name="Imagem 9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8B8498-10E9-8520-4162-BA10066188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626C9EC-2381-BF60-1755-453B712513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9281C8-0E4A-B12A-577E-51E5FD22838E}"/>
              </a:ext>
            </a:extLst>
          </p:cNvPr>
          <p:cNvSpPr txBox="1"/>
          <p:nvPr/>
        </p:nvSpPr>
        <p:spPr>
          <a:xfrm>
            <a:off x="709030" y="9452771"/>
            <a:ext cx="77907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confrontado a informação do treinamento disponibilizado na O.S</a:t>
            </a:r>
            <a:r>
              <a:rPr lang="pt-BR" sz="2400" dirty="0"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288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13542" y="0"/>
            <a:ext cx="14959447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4759" y="846760"/>
            <a:ext cx="9908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NR-10: TRABALHO COM ELETRICIDADE EM ÁREA CLASSIFICADA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2" y="298081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52094" y="3341840"/>
            <a:ext cx="9110013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áreas classificadas são tratadas pela NR-10?</a:t>
            </a:r>
          </a:p>
          <a:p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área classificada NR 10 é uma classificação para instalações elétricas especiais, ou seja, em locais sujeitos a explosão, incêndio, e outros sinistros e, para este tipo de instalação, a NR10 prevê uma série de requisitos técnicos de proteção onde a vida humana é o principal objeto a ser protegido preventivamente.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 treinamento deverá ser 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especifico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as áreas atmosféricas com possibilidades de explosão.  Seguido a ABNT vigente / </a:t>
            </a:r>
            <a:r>
              <a:rPr lang="pt-BR" sz="2800" i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NBR IEC 60079-14. </a:t>
            </a: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Juntamente com o curso de NR 10 Básico onde cita no conteúdo  programático :</a:t>
            </a:r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8877110" y="1651073"/>
            <a:ext cx="574821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111111"/>
                </a:solidFill>
                <a:latin typeface="Montserrat"/>
              </a:rPr>
              <a:t>Tabela de raios de delimitação de zonas de risco, controlada e livre.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71D90F-8A00-0754-8C8C-0BD07CD1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780" y="3114250"/>
            <a:ext cx="5252870" cy="89910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ED417D-C16B-6B0C-ECFE-BF6B12035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43" y="4598610"/>
            <a:ext cx="8747107" cy="33625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605F59-6D12-02FF-5C80-B0BC689C33F5}"/>
              </a:ext>
            </a:extLst>
          </p:cNvPr>
          <p:cNvSpPr txBox="1"/>
          <p:nvPr/>
        </p:nvSpPr>
        <p:spPr>
          <a:xfrm>
            <a:off x="10266312" y="2907064"/>
            <a:ext cx="35948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Figura 1 - Distâncias no ar que delimitam radialmente as zonas de risco, controlada e livre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F6D371-C0E6-BDAE-7CA0-70A5584A3F0E}"/>
              </a:ext>
            </a:extLst>
          </p:cNvPr>
          <p:cNvSpPr txBox="1"/>
          <p:nvPr/>
        </p:nvSpPr>
        <p:spPr>
          <a:xfrm>
            <a:off x="14356524" y="2945280"/>
            <a:ext cx="43905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Figura 2 - Distâncias no ar que delimitam radialmente as zonas de risco, controlada e livre, com interposição de superfície de separação física adequada.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1B97AD-B375-C6E8-8AFA-7D9B020A81C7}"/>
              </a:ext>
            </a:extLst>
          </p:cNvPr>
          <p:cNvSpPr txBox="1"/>
          <p:nvPr/>
        </p:nvSpPr>
        <p:spPr>
          <a:xfrm>
            <a:off x="10596678" y="8233567"/>
            <a:ext cx="75196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Legenda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ZL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livre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ZC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controlada, restrita a trabalhadores autorizados.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de risco, restrita a trabalhadores autorizados e com a adoção de técnicas, instrumentos e equipamentos apropriados ao trabalho.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= Ponto da instalação energizado.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Superfície isolante construída com material resistente e dotada de todos dispositivos de segurança. 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84AFC8-AE70-B7C3-2587-38186E15CC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8ED9B8B-CF06-CADE-56AA-D225067998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4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43616" y="0"/>
            <a:ext cx="13640274" cy="13716000"/>
          </a:xfrm>
          <a:prstGeom prst="roundRect">
            <a:avLst>
              <a:gd name="adj" fmla="val 18102"/>
            </a:avLst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aprovadas pela Portaria n.º 3.214, de 8 de junho de 1978, nas normas técnicas vigentes e, na ausência ou omissão destas, nas normas internacionais aplicáveis.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5.6 Deve ser realizada nova capacitação, com carga horária e conteúdo programático que atendam às necessidades que a motivou, nas situações previstas abaixo: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troca de função;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troca de métodos e organização do trabalho;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retorno de afastamento ao trabalho ou inatividade, por período superior a seis meses;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modificações significativas nas instalações, operação de máquinas, equipamentos ou processos diferentes dos que o trabalhador está habituado a operar.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 Programas de capacitação. 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0" y="2668924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215009" y="493492"/>
            <a:ext cx="10428607" cy="2387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– 11: TRANSPORTE, MOVIMENTAÇÃO E ARMAZENAMENTO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/>
              </a:rPr>
              <a:t>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DE MATERIAIS.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B605A5-B458-8A80-3A2B-F64FA30E3202}"/>
              </a:ext>
            </a:extLst>
          </p:cNvPr>
          <p:cNvSpPr txBox="1"/>
          <p:nvPr/>
        </p:nvSpPr>
        <p:spPr>
          <a:xfrm>
            <a:off x="406715" y="2802358"/>
            <a:ext cx="9420860" cy="7273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Este Regulamento Técnico define princípios fundamentais e medidas de proteção para preservar a saúde e a integridade física dos trabalhadores e estabelece requisitos mínimos para a prevenção de acidentes e doenças do trabalho no comércio e na indústria de beneficiamento, transformação, movimentação, manuseio e armazenamento de chapas rochas ornamentais, sem prejuízo da observância do disposto nas  demais Normas Regulamentadoras.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/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pt-BR" sz="3600" b="1" dirty="0"/>
              <a:t>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solidFill>
                <a:srgbClr val="00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3505A7-33A3-354C-D705-E9BD37DA69B2}"/>
              </a:ext>
            </a:extLst>
          </p:cNvPr>
          <p:cNvSpPr txBox="1"/>
          <p:nvPr/>
        </p:nvSpPr>
        <p:spPr>
          <a:xfrm>
            <a:off x="11926998" y="981315"/>
            <a:ext cx="1131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Deverá ser anexado os certificados de acordo com treinamento / atividade exercida pelo funcionário.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7D0A902-250A-A123-492B-1C5EF0612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7956BF6-3126-9935-D1AE-A9FE2850D3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16560" y="0"/>
            <a:ext cx="1871472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563136" y="-21444"/>
            <a:ext cx="13852450" cy="138654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5773" lvl="1" indent="-222886">
              <a:lnSpc>
                <a:spcPts val="2333"/>
              </a:lnSpc>
              <a:buFont typeface="Arial"/>
              <a:buChar char="•"/>
            </a:pPr>
            <a:r>
              <a:rPr lang="pt-BR" sz="2400" dirty="0"/>
              <a:t>1. Conceito de : prevencionista, legal; 2. Tipos de acidente; 3. Comunicação de Acidente de Trabalho – CAT; 4. Causas de acidentes de trabalho: homem, máquina, ambiente etc.; 5. Consequências dos acidentes de trabalho; 6. Acidentes com movimentação, manuseio e armazenagem de chapas de rochas ornamentais: análise de causas e medidas preventivas;</a:t>
            </a:r>
            <a:endParaRPr lang="en-US" sz="2400" spc="-68" dirty="0">
              <a:solidFill>
                <a:srgbClr val="262B2B"/>
              </a:solidFill>
              <a:latin typeface="HK Grotesk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182" y="2188758"/>
            <a:ext cx="2301735" cy="13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C4FA4-DF70-8A39-14DE-7F7844CE5A21}"/>
              </a:ext>
            </a:extLst>
          </p:cNvPr>
          <p:cNvSpPr txBox="1"/>
          <p:nvPr/>
        </p:nvSpPr>
        <p:spPr>
          <a:xfrm>
            <a:off x="460425" y="1228430"/>
            <a:ext cx="9978136" cy="84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5400" b="1" spc="708" dirty="0">
                <a:solidFill>
                  <a:srgbClr val="FFFFFF"/>
                </a:solidFill>
                <a:latin typeface="HK Grotesk Bold"/>
              </a:rPr>
              <a:t>NR - 11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D99A-BEA3-FCC9-D1A2-89438AE160C7}"/>
              </a:ext>
            </a:extLst>
          </p:cNvPr>
          <p:cNvSpPr txBox="1"/>
          <p:nvPr/>
        </p:nvSpPr>
        <p:spPr>
          <a:xfrm>
            <a:off x="410252" y="2465539"/>
            <a:ext cx="10430356" cy="138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pt-BR" sz="4400" b="1" dirty="0">
              <a:solidFill>
                <a:srgbClr val="FFFFFF"/>
              </a:solidFill>
            </a:endParaRPr>
          </a:p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SAÚDE, SEGURANÇA E HIGIENE NO TRABALHO</a:t>
            </a:r>
            <a:endParaRPr lang="en-US" sz="4400" b="1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1335955" y="2582744"/>
            <a:ext cx="1086329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67927AB-FBDC-E56F-FB9E-9137EA3F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F2AA7B4-4C7F-428A-31BA-9FF43FD199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54A175-0C6F-C395-1D9B-E4384DD78AC6}"/>
              </a:ext>
            </a:extLst>
          </p:cNvPr>
          <p:cNvSpPr txBox="1"/>
          <p:nvPr/>
        </p:nvSpPr>
        <p:spPr>
          <a:xfrm>
            <a:off x="11083803" y="3976455"/>
            <a:ext cx="11115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(Certificado):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e CPF/RG do empregado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do equipamento/curso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Respeitar prazo de validade informado ou necessidade de reciclagem conforme normas internas/legais.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B4EFA4-C562-40BD-D64D-1DBF471356BC}"/>
              </a:ext>
            </a:extLst>
          </p:cNvPr>
          <p:cNvSpPr txBox="1"/>
          <p:nvPr/>
        </p:nvSpPr>
        <p:spPr>
          <a:xfrm>
            <a:off x="410252" y="4581665"/>
            <a:ext cx="7280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Carga horária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Formação/ capacitação inicial: 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16 horas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Reciclagem: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08 horas </a:t>
            </a:r>
          </a:p>
        </p:txBody>
      </p:sp>
      <p:sp>
        <p:nvSpPr>
          <p:cNvPr id="12" name="Colchete Duplo 11">
            <a:extLst>
              <a:ext uri="{FF2B5EF4-FFF2-40B4-BE49-F238E27FC236}">
                <a16:creationId xmlns:a16="http://schemas.microsoft.com/office/drawing/2014/main" id="{81CE2011-65E3-E7AA-E19C-A00F75165ACE}"/>
              </a:ext>
            </a:extLst>
          </p:cNvPr>
          <p:cNvSpPr/>
          <p:nvPr/>
        </p:nvSpPr>
        <p:spPr>
          <a:xfrm>
            <a:off x="13126064" y="10455224"/>
            <a:ext cx="9633621" cy="2743200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Empilhadeira; Elevador; Paleteira; </a:t>
            </a:r>
            <a:r>
              <a:rPr lang="pt-BR" sz="2800" dirty="0" err="1">
                <a:solidFill>
                  <a:srgbClr val="FF0000"/>
                </a:solidFill>
              </a:rPr>
              <a:t>Vibroacabadora</a:t>
            </a:r>
            <a:r>
              <a:rPr lang="pt-BR" sz="2800" dirty="0">
                <a:solidFill>
                  <a:srgbClr val="FF0000"/>
                </a:solidFill>
              </a:rPr>
              <a:t>; Recicladora; Espargidor; </a:t>
            </a:r>
            <a:r>
              <a:rPr lang="pt-BR" sz="2800" dirty="0" err="1">
                <a:solidFill>
                  <a:srgbClr val="FF0000"/>
                </a:solidFill>
              </a:rPr>
              <a:t>Pavimentadora</a:t>
            </a:r>
            <a:r>
              <a:rPr lang="pt-BR" sz="2800" dirty="0">
                <a:solidFill>
                  <a:srgbClr val="FF0000"/>
                </a:solidFill>
              </a:rPr>
              <a:t>; Ponte rolante/talha; Caminhão Articulado; Betoneira; Munck/Guindauto; Grua; Guindaste; Trator de grade; Trator de esteira/pneu; Pá carregadeira; Rolo compactador; Motoniveladora; Retroescavadeira; Escavadeira hidráulica; Esteiras e sistemas transportadores.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2883532-10C5-7834-B37E-98741465DBE1}"/>
              </a:ext>
            </a:extLst>
          </p:cNvPr>
          <p:cNvSpPr txBox="1"/>
          <p:nvPr/>
        </p:nvSpPr>
        <p:spPr>
          <a:xfrm>
            <a:off x="13696517" y="9865057"/>
            <a:ext cx="687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Equipamentos cadastrados:</a:t>
            </a:r>
          </a:p>
        </p:txBody>
      </p:sp>
    </p:spTree>
    <p:extLst>
      <p:ext uri="{BB962C8B-B14F-4D97-AF65-F5344CB8AC3E}">
        <p14:creationId xmlns:p14="http://schemas.microsoft.com/office/powerpoint/2010/main" val="3565710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16560" y="0"/>
            <a:ext cx="1871472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563136" y="-21444"/>
            <a:ext cx="13852450" cy="138654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5773" lvl="1" indent="-222886">
              <a:lnSpc>
                <a:spcPts val="2333"/>
              </a:lnSpc>
              <a:buFont typeface="Arial"/>
              <a:buChar char="•"/>
            </a:pPr>
            <a:r>
              <a:rPr lang="pt-BR" sz="2400"/>
              <a:t>1. Conceito de : prevencionista, legal; 2. Tipos de acidente; 3. Comunicação de Acidente de Trabalho – CAT; 4. Causas de acidentes de trabalho: homem, máquina, ambiente etc.; 5. Consequências dos acidentes de trabalho; 6. Acidentes com movimentação, manuseio e armazenagem de chapas de rochas ornamentais: análise de causas e medidas preventivas;</a:t>
            </a:r>
            <a:endParaRPr lang="en-US" sz="2400" spc="-68">
              <a:solidFill>
                <a:srgbClr val="262B2B"/>
              </a:solidFill>
              <a:latin typeface="HK Grotesk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182" y="2188758"/>
            <a:ext cx="2301735" cy="13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C4FA4-DF70-8A39-14DE-7F7844CE5A21}"/>
              </a:ext>
            </a:extLst>
          </p:cNvPr>
          <p:cNvSpPr txBox="1"/>
          <p:nvPr/>
        </p:nvSpPr>
        <p:spPr>
          <a:xfrm>
            <a:off x="460425" y="1228430"/>
            <a:ext cx="9978136" cy="84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5400" b="1" spc="708" dirty="0">
                <a:solidFill>
                  <a:srgbClr val="FFFFFF"/>
                </a:solidFill>
                <a:latin typeface="HK Grotesk Bold"/>
              </a:rPr>
              <a:t>NR - 11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D99A-BEA3-FCC9-D1A2-89438AE160C7}"/>
              </a:ext>
            </a:extLst>
          </p:cNvPr>
          <p:cNvSpPr txBox="1"/>
          <p:nvPr/>
        </p:nvSpPr>
        <p:spPr>
          <a:xfrm>
            <a:off x="410252" y="2465539"/>
            <a:ext cx="10430356" cy="182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Módulo I     </a:t>
            </a:r>
          </a:p>
          <a:p>
            <a:pPr>
              <a:lnSpc>
                <a:spcPts val="3499"/>
              </a:lnSpc>
            </a:pPr>
            <a:endParaRPr lang="pt-BR" sz="4400" b="1" dirty="0">
              <a:solidFill>
                <a:srgbClr val="FFFFFF"/>
              </a:solidFill>
            </a:endParaRPr>
          </a:p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SAÚDE, SEGURANÇA E HIGIENE NO TRABALHO</a:t>
            </a:r>
            <a:endParaRPr lang="en-US" sz="4400" b="1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1335955" y="2582744"/>
            <a:ext cx="1086329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219968A-072C-62F3-F31F-642CE2226369}"/>
              </a:ext>
            </a:extLst>
          </p:cNvPr>
          <p:cNvGrpSpPr/>
          <p:nvPr/>
        </p:nvGrpSpPr>
        <p:grpSpPr>
          <a:xfrm rot="5400000">
            <a:off x="2541567" y="2789730"/>
            <a:ext cx="915303" cy="5017165"/>
            <a:chOff x="97478" y="-701271"/>
            <a:chExt cx="2692515" cy="7132691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2B05079-BF8F-858E-CBB8-8CA8BA1885F7}"/>
                </a:ext>
              </a:extLst>
            </p:cNvPr>
            <p:cNvSpPr/>
            <p:nvPr/>
          </p:nvSpPr>
          <p:spPr>
            <a:xfrm>
              <a:off x="97478" y="-701271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30">
            <a:extLst>
              <a:ext uri="{FF2B5EF4-FFF2-40B4-BE49-F238E27FC236}">
                <a16:creationId xmlns:a16="http://schemas.microsoft.com/office/drawing/2014/main" id="{8DB920F4-DE0F-B8BB-B4B0-2108CD158056}"/>
              </a:ext>
            </a:extLst>
          </p:cNvPr>
          <p:cNvSpPr txBox="1"/>
          <p:nvPr/>
        </p:nvSpPr>
        <p:spPr>
          <a:xfrm>
            <a:off x="873572" y="5292350"/>
            <a:ext cx="4159619" cy="228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618DBA05-0684-F4D4-D998-B03BDA0737AE}"/>
              </a:ext>
            </a:extLst>
          </p:cNvPr>
          <p:cNvGrpSpPr/>
          <p:nvPr/>
        </p:nvGrpSpPr>
        <p:grpSpPr>
          <a:xfrm>
            <a:off x="2953382" y="6043868"/>
            <a:ext cx="4697914" cy="915305"/>
            <a:chOff x="101427" y="166441"/>
            <a:chExt cx="2281804" cy="556930"/>
          </a:xfrm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6192253-05A1-6B37-E633-35E0CB1A07FD}"/>
                </a:ext>
              </a:extLst>
            </p:cNvPr>
            <p:cNvSpPr/>
            <p:nvPr/>
          </p:nvSpPr>
          <p:spPr>
            <a:xfrm>
              <a:off x="101427" y="166441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pt-BR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16 HORAS</a:t>
              </a:r>
              <a:endParaRPr lang="pt-BR" sz="2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6FD691AE-2462-4FAB-2E6F-6C686D7AB1AE}"/>
              </a:ext>
            </a:extLst>
          </p:cNvPr>
          <p:cNvGrpSpPr/>
          <p:nvPr/>
        </p:nvGrpSpPr>
        <p:grpSpPr>
          <a:xfrm rot="5400000">
            <a:off x="2334301" y="5259361"/>
            <a:ext cx="952938" cy="4928370"/>
            <a:chOff x="0" y="0"/>
            <a:chExt cx="2692515" cy="7132691"/>
          </a:xfrm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13E033F-9E88-C172-CF48-F25F177A5A7D}"/>
                </a:ext>
              </a:extLst>
            </p:cNvPr>
            <p:cNvSpPr/>
            <p:nvPr/>
          </p:nvSpPr>
          <p:spPr>
            <a:xfrm>
              <a:off x="0" y="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33">
            <a:extLst>
              <a:ext uri="{FF2B5EF4-FFF2-40B4-BE49-F238E27FC236}">
                <a16:creationId xmlns:a16="http://schemas.microsoft.com/office/drawing/2014/main" id="{789AC91E-E1C3-9063-B7C6-8F0C5FA3205C}"/>
              </a:ext>
            </a:extLst>
          </p:cNvPr>
          <p:cNvSpPr txBox="1"/>
          <p:nvPr/>
        </p:nvSpPr>
        <p:spPr>
          <a:xfrm>
            <a:off x="1032718" y="7822885"/>
            <a:ext cx="4008667" cy="238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RESPONSÁVEL</a:t>
            </a: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2D99501F-28B2-EF59-55BE-4E12D77215F6}"/>
              </a:ext>
            </a:extLst>
          </p:cNvPr>
          <p:cNvGrpSpPr/>
          <p:nvPr/>
        </p:nvGrpSpPr>
        <p:grpSpPr>
          <a:xfrm>
            <a:off x="1720939" y="8720422"/>
            <a:ext cx="7162800" cy="1351928"/>
            <a:chOff x="-864349" y="67453"/>
            <a:chExt cx="2659490" cy="620333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41A5981E-FB7E-66FE-7ECA-8C02E5E0C0FE}"/>
                </a:ext>
              </a:extLst>
            </p:cNvPr>
            <p:cNvSpPr/>
            <p:nvPr/>
          </p:nvSpPr>
          <p:spPr>
            <a:xfrm>
              <a:off x="-864349" y="67453"/>
              <a:ext cx="2659490" cy="620333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2800" b="1" spc="-72" dirty="0">
                  <a:solidFill>
                    <a:srgbClr val="262B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IDENTIFICAÇÃO DO INSTRUTOR (A) DO TREINAMENTO E DO RESPONSÁVEL TÉCNICO DO MESMO</a:t>
              </a:r>
            </a:p>
            <a:p>
              <a:endParaRPr lang="pt-BR" dirty="0"/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A6CC7D74-D22E-E82C-FD42-5573D4B20392}"/>
              </a:ext>
            </a:extLst>
          </p:cNvPr>
          <p:cNvGrpSpPr/>
          <p:nvPr/>
        </p:nvGrpSpPr>
        <p:grpSpPr>
          <a:xfrm rot="5400000">
            <a:off x="4685659" y="8556957"/>
            <a:ext cx="952940" cy="4928369"/>
            <a:chOff x="-361266" y="63100"/>
            <a:chExt cx="2692515" cy="7132691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CF323EF8-28CB-344B-5289-4052879DCC9F}"/>
                </a:ext>
              </a:extLst>
            </p:cNvPr>
            <p:cNvSpPr/>
            <p:nvPr/>
          </p:nvSpPr>
          <p:spPr>
            <a:xfrm>
              <a:off x="-361266" y="6310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BA5827F-DAFD-49E5-99AD-151D3F6E9EE3}"/>
              </a:ext>
            </a:extLst>
          </p:cNvPr>
          <p:cNvSpPr txBox="1"/>
          <p:nvPr/>
        </p:nvSpPr>
        <p:spPr>
          <a:xfrm>
            <a:off x="-861327" y="10805223"/>
            <a:ext cx="1243584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GERAIS</a:t>
            </a:r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C4384629-675E-DF94-5691-130595A1CAED}"/>
              </a:ext>
            </a:extLst>
          </p:cNvPr>
          <p:cNvGrpSpPr/>
          <p:nvPr/>
        </p:nvGrpSpPr>
        <p:grpSpPr>
          <a:xfrm>
            <a:off x="3718581" y="11774699"/>
            <a:ext cx="6057460" cy="1351929"/>
            <a:chOff x="-36313" y="-6368"/>
            <a:chExt cx="2281804" cy="556930"/>
          </a:xfrm>
        </p:grpSpPr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4B0022C-84A8-76F4-BC70-0571E9D6201A}"/>
                </a:ext>
              </a:extLst>
            </p:cNvPr>
            <p:cNvSpPr/>
            <p:nvPr/>
          </p:nvSpPr>
          <p:spPr>
            <a:xfrm>
              <a:off x="-36313" y="-6368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200C677-7A8E-36A5-CDA6-F71528FF9A87}"/>
              </a:ext>
            </a:extLst>
          </p:cNvPr>
          <p:cNvSpPr txBox="1"/>
          <p:nvPr/>
        </p:nvSpPr>
        <p:spPr>
          <a:xfrm>
            <a:off x="3795436" y="12139183"/>
            <a:ext cx="679227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2400" b="1" spc="-72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CE552FB-537C-38E3-F7A7-A5745598A2F3}"/>
              </a:ext>
            </a:extLst>
          </p:cNvPr>
          <p:cNvSpPr txBox="1"/>
          <p:nvPr/>
        </p:nvSpPr>
        <p:spPr>
          <a:xfrm>
            <a:off x="11090977" y="3922550"/>
            <a:ext cx="13531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Conceito de acidentes de trabalho: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prevencionista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legal;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Tipos de acidente;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Comunicação de Acidente de Trabalho – CAT;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Causas de acidentes de trabalho: homem, máquina, ambiente etc.;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Consequências dos acidentes de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Acidentes com movimentação, manuseio e armazenagem de chapas de rochas ornamentais: análise de causas e medidas preventivas;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ambientais: físicos, químicos, biológicos e ergonômicos;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de acidentes;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Metodologias de Análise de Riscos: conceitos e exercícios práticos;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Medidas técnicas e administrativas;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Inspeção de Segurança.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67927AB-FBDC-E56F-FB9E-9137EA3F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F2AA7B4-4C7F-428A-31BA-9FF43FD199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1525800" y="2437826"/>
            <a:ext cx="926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PGR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 (Programa De Gerenciamento De Risco), é um documento que define as diretrizes e requisitos gerais com objetivo de promover ações de prevenção e gerenciamento de riscos ocupacionais no ambiente do trabalho da empresa.​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06" y="3321501"/>
            <a:ext cx="1683929" cy="976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021AFB-B2E4-358E-CFC8-E7452AD3CFF8}"/>
              </a:ext>
            </a:extLst>
          </p:cNvPr>
          <p:cNvSpPr txBox="1"/>
          <p:nvPr/>
        </p:nvSpPr>
        <p:spPr>
          <a:xfrm>
            <a:off x="10084651" y="919746"/>
            <a:ext cx="131331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Introdução​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Definições e Critérios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Caracterização dos Ambientes/Unidades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Caracterização das Atividades/Processos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Cargos e Inventário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Descrição das atividades por função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Cronograma e Plano de Ação​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Prazo de validade de 2 anos ​</a:t>
            </a: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12909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631648" y="3171523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8024F9-057A-8AEC-CA89-5F68D6911ECE}"/>
              </a:ext>
            </a:extLst>
          </p:cNvPr>
          <p:cNvSpPr txBox="1"/>
          <p:nvPr/>
        </p:nvSpPr>
        <p:spPr>
          <a:xfrm>
            <a:off x="631648" y="3969125"/>
            <a:ext cx="8886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Módulo II - ESTUDO DO CONTEÚDO  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ANEXO I DA NR-11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4 horas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Fornecer conhecimentos básicos ao participante para assimilar o conteúdo da legislação de segurança do setor de rochas ornamentais.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17B294-66AC-0E07-5350-09F99F93BAF5}"/>
              </a:ext>
            </a:extLst>
          </p:cNvPr>
          <p:cNvSpPr txBox="1"/>
          <p:nvPr/>
        </p:nvSpPr>
        <p:spPr>
          <a:xfrm>
            <a:off x="11074301" y="2618121"/>
            <a:ext cx="60720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mínimo: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Carro Porta-Blocos;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Fueiros ou “L”;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Carro Transportador;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Cavalete Triangular;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Cavalete Vertical ou Palito;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Ventosa: operação e procedimentos de segurança;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Cinta;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Viga de suspensão;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FBD1E-D24C-1B8B-28E8-BB00E12B446A}"/>
              </a:ext>
            </a:extLst>
          </p:cNvPr>
          <p:cNvSpPr txBox="1"/>
          <p:nvPr/>
        </p:nvSpPr>
        <p:spPr>
          <a:xfrm>
            <a:off x="18159731" y="2585946"/>
            <a:ext cx="542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Garra (Pinça);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Cabo de aço;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Correntes;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</a:t>
            </a:r>
            <a:r>
              <a:rPr lang="pt-BR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Equipamento de movimentação de chapas fracionadas; 14. Inspeção nos equipamentos e acessórios;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Registros de inspeção de segurança nos equipamentos e acessórios.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D5625D7-DD74-F443-15F8-B946CF848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18D391-261E-E07C-B9B8-9D34CCD42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2498985" y="1062484"/>
            <a:ext cx="10863292" cy="663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3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084037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E8ADFE-C2B6-DD8D-8E30-00FB3D29BF16}"/>
              </a:ext>
            </a:extLst>
          </p:cNvPr>
          <p:cNvSpPr txBox="1"/>
          <p:nvPr/>
        </p:nvSpPr>
        <p:spPr>
          <a:xfrm>
            <a:off x="524817" y="3669833"/>
            <a:ext cx="9302826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Módulo III - SEGURANÇA NA OPERAÇÃO DE PONTE ROLANTE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horas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 aulas teóricas e práticas, os participantes devem adquirir conhecimentos e desenvolver competências no controle da movimentação de carga de chapas de rochas ornamentais, objetivando que tal atividade se desenvolva com segurança.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C40D9F-202F-DEC0-3D30-EB01AEB6D7CD}"/>
              </a:ext>
            </a:extLst>
          </p:cNvPr>
          <p:cNvSpPr txBox="1"/>
          <p:nvPr/>
        </p:nvSpPr>
        <p:spPr>
          <a:xfrm>
            <a:off x="11183400" y="493492"/>
            <a:ext cx="1276753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teóricas: 8 horas Conteúdo Programático mínimo: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de segurança na utilização dos equipamentos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Descrição dos riscos relacionados aos equipamentos;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Centro de gravidade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Amarração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Escolha dos tipos de cabos de aço (estropos);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Capacidade de carga dos cabos de aço, cintas e correntes;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Critérios de descarte para cabos de aço, cintas e correntes;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Acessórios para garantir boa amarração;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Uso de quebra-canto;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Manilhas, cintas, peras, ganchos - bitolas e capacidades;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Inspeção nos equipamentos, acessórios e registros de inspeção e segurança;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Sinalização para içamento e movimentação</a:t>
            </a:r>
          </a:p>
          <a:p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</a:t>
            </a: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14. Equipamento de movimentação de chapas fracionadas; 15. Dispositivos de segurança de acordo com a NR-12 e normas técnicas aplicáveis.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E70A56-2699-1D63-8640-F2B4DE77BED2}"/>
              </a:ext>
            </a:extLst>
          </p:cNvPr>
          <p:cNvSpPr txBox="1"/>
          <p:nvPr/>
        </p:nvSpPr>
        <p:spPr>
          <a:xfrm>
            <a:off x="11096207" y="7928751"/>
            <a:ext cx="12941916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práticas: 8 horas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e descarga de chapas e blocos em veículos;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Carga e descarga do carro porta-bloco;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Carro transportador; 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Ventosa; 5.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Viga de suspensão; 6.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Garra (Pinça); 7.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Colocação e retirada de chapa em bancada; 8.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Movimentação de bloco de rocha ornamental com uso de pórtico rolante.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 de movimentação de chapas fracionadas.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A1930AB-BB61-AD70-DD74-3B30479A6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96B7C23-0D1D-029A-8BD1-AC002B302B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524817" y="3017494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6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82764" y="865313"/>
            <a:ext cx="9107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NR-12 OPERAÇÃO, MANUTENÇÃO, INSPEÇÃO E DEMAIS INTERVENÇÕES EM MÁQUINAS E EQUIPAMENTOS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48953" y="4122079"/>
            <a:ext cx="904101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operação, manutenção, inspeção e demais intervenções em máquinas e equipamentos devem ser realizadas por trabalhadores habilitados ou qualificados ou capacitados, e autorizados para este fim. Os trabalhadores envolvidos na operação, manutenção, inspeção e demais intervenções em máquinas e equipamentos devem receber capacitação providenciada pelo empregador e compatível com suas funções, que aborde os riscos a que estão expostos e as medidas de proteção existentes e necessárias, nos termos desta NR, para a prevenção de acidentes e doenças.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349201" y="1153524"/>
            <a:ext cx="12564347" cy="1166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aceitação​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capacitação para operação segura de máquinas deve abranger as etapas teórica e prática, a fim de proporcionar a competência adequada do operador para trabalho seguro.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Conter no mínimo: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descrição e identificação dos riscos associados com cada máquina e equipamento e as proteções específicas contra cada um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funcionamento das proteções; como e por que devem ser usadas;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como e em que circunstâncias uma proteção pode ser removida, e por quem, sendo na maioria dos casos, somente o pessoal de inspeção ou manutenção;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D) o que fazer, por exemplo, contatar o supervisor, se uma proteção foi danificada ou se perdeu sua função, deixando de garantir uma segurança adequada;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os princípios de segurança na utilização da máquina ou equipamento; 43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F) segurança para riscos mecânicos, elétricos e outros relevantes;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G) método de trabalho seguro;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H) permissão de trabalho;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) sistema de bloqueio de funcionamento da máquina e equipamento durante operações de inspeção, limpeza, lubrificação e manutenção.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Operação, manutenção, inspeção e demais intervenções em máquinas e equipamentos.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funcionário. 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2D503AC-E615-F58E-2A0A-9A2C29C3B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247A796-7436-6739-E593-15A057C4A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Colchete Duplo 7">
            <a:extLst>
              <a:ext uri="{FF2B5EF4-FFF2-40B4-BE49-F238E27FC236}">
                <a16:creationId xmlns:a16="http://schemas.microsoft.com/office/drawing/2014/main" id="{5E58F777-4DD5-5867-9D2C-0E228668E368}"/>
              </a:ext>
            </a:extLst>
          </p:cNvPr>
          <p:cNvSpPr/>
          <p:nvPr/>
        </p:nvSpPr>
        <p:spPr>
          <a:xfrm>
            <a:off x="852281" y="10395056"/>
            <a:ext cx="9169519" cy="2743200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OP. Usinagem - tornos, furadeira, retíficas; OP. Corte - serra, guilhotina, policortes; OP. Motosserra; OP. Prensa; OP. Máquinas Ind. - misturador, moinho, extrusora, injetora; OP. Embalagem/Envase; OP. Esteiras e Sistema Transportadores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C49E86-E08F-EECF-730A-89C81061C803}"/>
              </a:ext>
            </a:extLst>
          </p:cNvPr>
          <p:cNvSpPr txBox="1"/>
          <p:nvPr/>
        </p:nvSpPr>
        <p:spPr>
          <a:xfrm>
            <a:off x="1514802" y="10289663"/>
            <a:ext cx="654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Equipamentos cadastrados:</a:t>
            </a:r>
          </a:p>
        </p:txBody>
      </p:sp>
    </p:spTree>
    <p:extLst>
      <p:ext uri="{BB962C8B-B14F-4D97-AF65-F5344CB8AC3E}">
        <p14:creationId xmlns:p14="http://schemas.microsoft.com/office/powerpoint/2010/main" val="197064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3E25-5EC6-788D-8313-5CF2E9AA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D6A1C67-41C3-E3A4-14AA-5B44E46E71DE}"/>
              </a:ext>
            </a:extLst>
          </p:cNvPr>
          <p:cNvSpPr/>
          <p:nvPr/>
        </p:nvSpPr>
        <p:spPr>
          <a:xfrm>
            <a:off x="13052865" y="-13261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241ED4F-3564-2D20-B6E7-D278075AA08D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2D1796-4FA2-0966-4648-BFE49C2ABFAF}"/>
              </a:ext>
            </a:extLst>
          </p:cNvPr>
          <p:cNvSpPr txBox="1"/>
          <p:nvPr/>
        </p:nvSpPr>
        <p:spPr>
          <a:xfrm>
            <a:off x="982764" y="865313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FAC6E6-1576-B5C9-ECD3-A74CDFEB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DD13F2-4D9F-8A8F-823F-2FD73BF66BD8}"/>
              </a:ext>
            </a:extLst>
          </p:cNvPr>
          <p:cNvSpPr txBox="1"/>
          <p:nvPr/>
        </p:nvSpPr>
        <p:spPr>
          <a:xfrm>
            <a:off x="1048953" y="4122079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CALDEIRAS conforme item 1 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2B9A1A-C210-368E-DA23-4AC6C65DAF6C}"/>
              </a:ext>
            </a:extLst>
          </p:cNvPr>
          <p:cNvSpPr txBox="1"/>
          <p:nvPr/>
        </p:nvSpPr>
        <p:spPr>
          <a:xfrm>
            <a:off x="11324786" y="1253438"/>
            <a:ext cx="12564347" cy="112338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1.9 Currículo mínimo para treinamento de segurança na operação de Caldeiras: Noções de física aplicada. Pressão. Pressão atmosférica. Pressão manométrica e pressão absoluta. Pressão interna em caldeiras. Unidades de pressão. Transferência de calor. Noções gerais: o que é calor, o que é temperatura. Modos de transferência de calor. Calor específico e calor sensível. Transferência de calor a temperatura constante. Termodinâmica. Conceitos Vapor saturado e vapor superaquecido. Mecânica dos Fluidos. Conceitos fundamentais. Pressão em escoamento. Escoamento de gases. Noções de química aplicada. Densidade. Solubilidade. Difusão de gases e vapores. Caracterização de ácido e base (Álcalis) - Definição de pH. Fundamentos básicos sobre corrosão. Considerações gerais sobre caldeiras. Tipos de caldeiras e suas utilizações.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flamotubulares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aquatubulares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elétricas. Caldeiras a combustíveis sólidos. Caldeiras a combustíveis líquidos. Caldeiras a gás. Acessórios de caldeiras. Instrumentos e dispositivos de controle de caldeiras. Dispositivo de alimentação. Visor de nível. Sistema de controle de nível. Indicadores de pressão. Dispositivos de segurança. Dispositivos auxiliares. Válvulas e tubulações. Tiragem de fumaça. Sistema instrumentado de segurança. Operação de caldeiras. Partida e parada. Regulagem e controle: de temperatura, de pressão, de fornecimento de energia, do  nível de água, de poluentes e de combustão. Falhas de operação, causas e providências. Roteiro de vistoria diária. Operação de um sistema de várias caldeiras. Procedimentos para situações de emergência. Tratamento de água de caldeiras. Impurezas da água e suas consequências. Tratamento de água de alimentação. Controle de água de caldeira. Prevenção contra explosões e outros riscos. Riscos gerais de acidentes e riscos à saúde. Riscos de explosão. Estudos de caso. Legislação e normalização. Norma Regulamentadora nº 13 (NR-13). Categoria de caldeiras B.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855780-EB99-880E-0B54-B5E2A3D868D7}"/>
              </a:ext>
            </a:extLst>
          </p:cNvPr>
          <p:cNvSpPr txBox="1"/>
          <p:nvPr/>
        </p:nvSpPr>
        <p:spPr>
          <a:xfrm>
            <a:off x="827494" y="5691739"/>
            <a:ext cx="91072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CEFBD9E-F314-19E7-B983-FC3F89239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CC52EF3-3F4E-8041-1F69-538E38929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9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1252-1396-F767-26B2-60AA7890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0CA6F0-BB85-96E6-7FFF-91038AF9CECA}"/>
              </a:ext>
            </a:extLst>
          </p:cNvPr>
          <p:cNvSpPr/>
          <p:nvPr/>
        </p:nvSpPr>
        <p:spPr>
          <a:xfrm>
            <a:off x="13052865" y="-1357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2F6839D-73C4-B70F-03CA-44CF28A066A4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868014-D60D-E21A-B5C6-500D0ADF8137}"/>
              </a:ext>
            </a:extLst>
          </p:cNvPr>
          <p:cNvSpPr txBox="1"/>
          <p:nvPr/>
        </p:nvSpPr>
        <p:spPr>
          <a:xfrm>
            <a:off x="982764" y="865313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EF2BC6-3E6D-BDC7-4542-BF471695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304C1E-CB09-AFF2-B222-C8C201965239}"/>
              </a:ext>
            </a:extLst>
          </p:cNvPr>
          <p:cNvSpPr txBox="1"/>
          <p:nvPr/>
        </p:nvSpPr>
        <p:spPr>
          <a:xfrm>
            <a:off x="1048953" y="4122079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VASOS DE PRESSÃO conforme item 2 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857179-5C26-A691-939C-FE6B9DF121F7}"/>
              </a:ext>
            </a:extLst>
          </p:cNvPr>
          <p:cNvSpPr txBox="1"/>
          <p:nvPr/>
        </p:nvSpPr>
        <p:spPr>
          <a:xfrm>
            <a:off x="11062524" y="1208943"/>
            <a:ext cx="12564347" cy="10495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2.10 Currículo mínimo para treinamento de segurança na operação de unidades de processo: Noções de física aplicada. Pressão. Pressão atmosférica. Pressão manométrica e pressão absoluta. Pressão interna, pressão externa e vácuo. Unidades de pressão. Transferência de calor. Noções gerais: o que é calor, o que é temperatura. Modos de transferência de calor. Calor específico e calor sensível. Transferência de calor a temperatura constante. Termodinâmica. Conceitos. Vapor saturado e vapor superaquecido. Mecânica dos fluidos. Conceitos fundamentais. Pressão em escoamento. Tipos de escoamento: laminar e turbulento. Escoamento de líquidos: transferência por gravidade, diferença de pressão, sifão. Perda de carga: conceito, rugosidade, acidentes. Princípio de bombeamento de fluidos. Noções de química aplicada. Densidade. Solubilidade. Difusão de gases e vapores. Caracterização de ácido e base (Álcalis) - Definição de pH. Fundamentos básicos sobre corrosão. Equipamentos de processo (carga horária estabelecida de acordo com a complexidade da unidade, onde aplicável). Acessórios de tubulações. Acessórios elétricos e outros itens. Aquecedores de água. Bombas. Caldeiras (conhecimento básico). Compressores. Condensador.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Desmineralizador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Esferas. Evaporadores. Filtros. Lavador de gases. Reatores. Resfriador. Secadores. Silos. Tanques de armazenamento. Torres. Trocadores calor. Tubulações industriais. Turbinas a vapor. Injetores e ejetores. Dispositivos de segurança. Outros. Instrumentação. Operação da unidade. Descrição do processo. Partida e parada. Procedimentos de emergência. Descarte de produtos químicos e preservação do meio ambiente. Avaliação e controle de riscos inerentes ao processo. Prevenção contra deterioração, explosão e outros riscos. Legislação e normalização. Norma Regulamentadora nº 13 (NR-13). Categorias de vasos de pressão.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981AAF-A342-2130-57DB-5676983BED81}"/>
              </a:ext>
            </a:extLst>
          </p:cNvPr>
          <p:cNvSpPr txBox="1"/>
          <p:nvPr/>
        </p:nvSpPr>
        <p:spPr>
          <a:xfrm>
            <a:off x="760991" y="6210892"/>
            <a:ext cx="932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BD40C15-15CC-475B-3E41-3AA668DA6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05713BE-4E3B-694D-3847-2BB6FDCE1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8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75520" y="0"/>
            <a:ext cx="1420459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2235" y="1541037"/>
            <a:ext cx="8669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CERTIFICADO DE TREINAMENTO MOPP - MOVIMENTAÇÃO OPERACIONAL DE PRODUTOS PERIGOSOS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34" y="476914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71634" y="5567327"/>
            <a:ext cx="77907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Trata-se do certificado expedido por uma instituição legalmente habilitada para ministrar cursos de capacitação de profissionais para atividades que envolvem movimentação operacional de produtos perigosos, com a identificação e assinatura do responsável técnico por ministrar o curso, bem como do conteúdo programático e carga horária.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829446" y="6739103"/>
            <a:ext cx="1325066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o Certificado de Treinamento MOPP – Movimentação Operacional de Produtos Perigosos, que pode ser obtido junto à área de segurança e medicina do trabalho.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e a qualificação do(s) instrutor(es) (formação, cargo e/ou função).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Inicial: 50h / Reciclagem: 16h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 de conclusão do treinamento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 Vitalício, cursos válidos após </a:t>
            </a:r>
            <a:r>
              <a:rPr lang="pt-BR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de dezembro de 2025.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Regras do Novo MOPP:</a:t>
            </a:r>
          </a:p>
          <a:p>
            <a:r>
              <a:rPr lang="pt-BR" sz="2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Quem estava com o MOPP válido em 9 de dezembro de 2025 não precisa mais renovar. Se o curso de MOPP venceu antes de 09/12/2025, a renovação ainda é necessária para regularização.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0919698" y="3643723"/>
            <a:ext cx="1298471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conteúdo deve estar em conformidade com o treinamento ministrado, indicando critérios mínimos de capacitação para operação do equipamento e/ou veículo específico de acordo com a Norma Legislativa que versa sobre o referido treinamento.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8" name="Picture 2" descr="Curso MOPP - O que é? Onde Fazer? Qual a validade? - Espaço do SESMT">
            <a:extLst>
              <a:ext uri="{FF2B5EF4-FFF2-40B4-BE49-F238E27FC236}">
                <a16:creationId xmlns:a16="http://schemas.microsoft.com/office/drawing/2014/main" id="{E9BD11D5-353E-A268-9D16-1A4AB1E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205" y="292411"/>
            <a:ext cx="9347525" cy="3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52C5859-E188-70DC-2481-CCEB8FBEA9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645715E-2756-EDBE-D7FB-B6BDB1AD86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2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06819" y="706619"/>
            <a:ext cx="9081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NR-17: TREINAMENTO / CAPACITAÇÃO PARA TRABALHO EM TELEATENDIMENTO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70" y="320590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110217" y="3571419"/>
            <a:ext cx="90410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Estabelecer os requisitos para o trabalho em atividades de </a:t>
            </a:r>
            <a:r>
              <a:rPr lang="pt-BR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 nas diversas modalidades desse serviço, de modo a proporcionar o máximo de conforto, segurança, saúde e desempenho eficiente. 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33395" y="1852983"/>
            <a:ext cx="12100032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os fatores de risco para a saúde em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prevenção indicadas para a redução dos riscos relacionados ao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os sintomas de adoecimento que possam estar relacionados à atividade de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/telemarketing, principalmente os que envolvam o sistema osteomuscular, a saúde mental, as funções vocais, auditivas e acuidade visual dos trabalhadores;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a utilização correta dos mecanismos de ajuste do mobiliário e dos equipamentos dos postos de trabalho, incluindo orientação para alternância de orelhas no uso dos fones mono ou biauriculares e limpeza e substituição de tubos de voz.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treinamento é composto por quatro horas de duração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Ministrado na data de admissão do operador, dentro da sua jornada de trabalho. Contudo, a cada seis meses deve ser feita uma reciclagem ou sempre que a empresa adotar novos métodos de trabalho, novos equipamentos ou qualquer outro procedimento que ofereça novos riscos ao profissional.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Picture 6" descr="Treinamento NR 17 Ergonomia | Curso | EAD | Presencial | Ao Vivo">
            <a:extLst>
              <a:ext uri="{FF2B5EF4-FFF2-40B4-BE49-F238E27FC236}">
                <a16:creationId xmlns:a16="http://schemas.microsoft.com/office/drawing/2014/main" id="{B6EF803D-8278-AE63-51B4-47C485D0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7" y="7259602"/>
            <a:ext cx="7295266" cy="57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CC00092-CDB8-0A7F-6547-E2ECD8F906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2C34EC2-2175-D948-46B6-12EDB574C6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1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773245"/>
            <a:ext cx="754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NR-18: TREINAMENTO BÁSICO EM SEGURANÇA DO TRABALHO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8493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19781"/>
            <a:ext cx="74475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obras de urbanização.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27664" y="399649"/>
            <a:ext cx="12046227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Treinamento Básico em segurança do trabalho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1027664" y="6397263"/>
            <a:ext cx="1298471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 capacitação básica em segurança do trabalho: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 as condições e meio ambiente de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os riscos inerentes às atividades desenvolvidas;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os equipamentos e proteção coletiva existentes no canteiro de obras;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o uso adequado dos equipamentos de proteção individual;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V. o PGR do canteiro de obras.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4" descr="NR 18 – Yniatos">
            <a:extLst>
              <a:ext uri="{FF2B5EF4-FFF2-40B4-BE49-F238E27FC236}">
                <a16:creationId xmlns:a16="http://schemas.microsoft.com/office/drawing/2014/main" id="{E54E6768-17AE-8AE7-7824-0044C18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0" y="9267742"/>
            <a:ext cx="3054318" cy="30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0E5437E-A619-6640-8A83-172AF310F4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FE4011-4963-3BB6-2F78-251672CCFF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6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7992" y="1566592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2823314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5" y="3281325"/>
            <a:ext cx="864690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grua, conforme determina a NR 18, devem ser devidamente treinados, através de curso de capacitação. Assim, deve ser depositado o Certificado de Treinamento que comprova a capacitação recebida pelo empregado.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111774"/>
            <a:ext cx="13401720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Operação de grua.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80 horas, sendo pelo menos 40 horas para a parte prática.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OBS. 1.2 No caso das gruas e guindastes, além do treinamento teórico e prático, o operador deve passar por um estágio supervisionado de pelo menos 90 (noventa) dias. 1.2.1 O estágio supervisionado pode ser dispensado para o operador com experiência comprovada de, no mínimo, 6 (seis) meses na função, a critério e sob responsabilidade do empregador.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A25FEF4-06D1-FA26-714D-0044C6ADA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7A4AE6-5D51-D46E-4CEB-E40BB2E6F6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1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876371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5643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42220" y="3838479"/>
            <a:ext cx="7447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operador de grua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584158" y="4598050"/>
            <a:ext cx="9232061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operação e inspeção diária do equipamento;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II. atuação dos dispositivos de segurança;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III. sinalização manual e por comunicação via rádio;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IV. isolamento de áreas sob cargas suspensas;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V. amarração de cargas;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VI. identificação visual de danos em polias, ganchos, cabos de aço e cintas sintéticas;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VII. prevenção de acidentes;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VIII. cuidados com linhas de alta tensão próximas;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IX. fundamentos da NR-35 que trata de trabalho em altura;</a:t>
            </a:r>
          </a:p>
          <a:p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Picture 2" descr="Gruas são equipamentos utilizados na construção civil para movimentar  objetos tanto na direção vertical como na horizontal - INDAGAÇÃO">
            <a:extLst>
              <a:ext uri="{FF2B5EF4-FFF2-40B4-BE49-F238E27FC236}">
                <a16:creationId xmlns:a16="http://schemas.microsoft.com/office/drawing/2014/main" id="{1A3B5243-5F50-AFB5-8394-364F6644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814" y="3389864"/>
            <a:ext cx="12934506" cy="72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632AEF7-F3D4-3C15-90F5-A0417BACA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8776BDA-A27C-BF77-73B5-F7ACBF73B2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B8E5-E5A2-87C4-AB69-7F02D2E6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A2ACEBB1-4F5E-8ACC-7198-E6E966044376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C04D0BB-CF25-D405-2EC5-622589330C70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69EA0A5-F992-51E6-4A23-827EA613A4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DE9E989-56CB-828F-ABB2-391BE28D6C2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759C51C-09E0-6D2C-106D-1A16C0197153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76BAEB-C855-A53B-9089-F6CE97DEAF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15773BB-C794-EC8F-A452-4C11C22F49C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6D3885D-4AA6-9DBB-AFEE-B6C2FE0F7F17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0338B-7723-742C-ED20-6AAB5C277D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AD692DB-AC0C-7FA1-A8C5-76EE969307E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A1398BA9-D3B0-75AE-A59A-F3C9EB03B5C6}"/>
              </a:ext>
            </a:extLst>
          </p:cNvPr>
          <p:cNvSpPr/>
          <p:nvPr/>
        </p:nvSpPr>
        <p:spPr>
          <a:xfrm>
            <a:off x="10878401" y="2075181"/>
            <a:ext cx="12188825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Dispensam o MEI de elaborar o PGR, mas exigem que a organização contratante o inclua em suas ações de prevenção. Item 1.8.6 e 1.8.7.1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 da Exigência: Esta medida visa assegurar a conformidade legal e garantir a saúde e segurança de todos os envolvidos, promovendo um ambiente de trabalho mais seguro e alinhado às normas regulamentadoras. Contamos com a sua compreensão e colaboração para o cumprimento desta nova exigência. Para quaisquer dúvidas ou esclarecimentos, favor entrar em contato com nosso atendimento.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5B5E4D8-8410-E2BB-F42F-9B82CBDA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65D8C91-B343-D8AB-4FB5-689F37298306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4F25A4D7-114E-6A5E-47A5-EE8C1BCF41A7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BA339C13-1C8C-4B04-769F-2F2DCCDD85CA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B7EEB3-1325-1121-B6F2-05F0024230D4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B1644864-E3E5-A3BC-07C8-2E82E1109BF6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B64E5A6D-5855-EFC0-6DEA-2D1D8723D9A5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82C389C-8667-0BBA-2787-8FA18E168676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PGR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AF5ECF01-BAEB-E884-3EAA-18A98C0C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7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942197"/>
            <a:ext cx="7546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NR18 -OPERAÇÃO DE GUINDASTE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4" y="3682248"/>
            <a:ext cx="885094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guindaste, conforme determina a NR 18,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207010"/>
            <a:ext cx="134017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guindaste com 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A6E9C87-8A45-4E10-4B61-9C20A241C8D2}"/>
              </a:ext>
            </a:extLst>
          </p:cNvPr>
          <p:cNvGrpSpPr/>
          <p:nvPr/>
        </p:nvGrpSpPr>
        <p:grpSpPr>
          <a:xfrm>
            <a:off x="17379255" y="6539949"/>
            <a:ext cx="6785460" cy="2624222"/>
            <a:chOff x="67646" y="4993741"/>
            <a:chExt cx="3816221" cy="118040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188188A-4777-6D1F-C673-C801BBFE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6" y="4993741"/>
              <a:ext cx="3816220" cy="59361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F1F0258-BB7C-D131-1526-8B4B61D9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46" y="5587356"/>
              <a:ext cx="2985796" cy="586791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F447C8-4508-305C-7357-E966B85B8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3443" y="5561145"/>
              <a:ext cx="830424" cy="613002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25545BE-B624-FD27-0F7D-4F14C287476E}"/>
              </a:ext>
            </a:extLst>
          </p:cNvPr>
          <p:cNvSpPr/>
          <p:nvPr/>
        </p:nvSpPr>
        <p:spPr>
          <a:xfrm>
            <a:off x="10692861" y="6300438"/>
            <a:ext cx="6240262" cy="5472175"/>
          </a:xfrm>
          <a:prstGeom prst="roundRect">
            <a:avLst/>
          </a:prstGeom>
          <a:solidFill>
            <a:srgbClr val="0143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Para o operador de guindaste: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I. todos os itens previstos na capacitação para operação de gruas;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II. leitura e interpretação de plano de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III. condições que afetam a capacidade de carga da máquina, em especial quanto ao nivelamento, características da superfície sob a máquina, carga dinâmica e vento.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9E16EF5-FC69-8561-3A80-6411D6E9FE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DAFE27A-85FC-038D-44E1-29CBB2F93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154395" y="2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6" y="1204208"/>
            <a:ext cx="75469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EQUIPAMENTOS DE GUINDAR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28579"/>
            <a:ext cx="744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equipamento de guindar (ex.: Ponte rolante; Caminhão 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Munck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; Guincho; Etc.)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73789" y="2266037"/>
            <a:ext cx="12320753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equipamento de guindar.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a critério do empregador, sendo pelo menos 50% para a parte prática.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b) para o operador de equipamento de guindar: o conteúdo programático descrito no Anexo II da NR-12 ou definido pelo fabricante/locador.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2" descr="Bombeiroswaldo: Equipamento de Guindar (NR-18) - Bombeiroswaldo">
            <a:extLst>
              <a:ext uri="{FF2B5EF4-FFF2-40B4-BE49-F238E27FC236}">
                <a16:creationId xmlns:a16="http://schemas.microsoft.com/office/drawing/2014/main" id="{2C131E6A-0676-EC55-3B95-EFB95B2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6" y="7859645"/>
            <a:ext cx="7447531" cy="39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94852D7-15E0-E39E-AC4A-F6F9FEE756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1E98791-1720-EB8F-B971-D3ECDD58CB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992603"/>
            <a:ext cx="9359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SINALEIRO/AMARRADOR DE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472766"/>
            <a:ext cx="928429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É um treinamento para todo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trabalhador que envolvem a função de Sinalização/Amarração de Cargas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7604" y="1401814"/>
            <a:ext cx="12750821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Sinalização/Amarração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16 horas.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sinaleiro/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amarrador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sinalização manual e por comunicação via rádio;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isolamentos seguros de áreas sob cargas suspensas;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amarração de cargas;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conhecimento para inspeções visuais das condições de uso e conformidade de ganchos, cabos de aço, cintas sintéticas e de todos outros elementos e acessórios utilizados no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CE61DFC-2AF6-FED0-9479-1AF0B03178B4}"/>
              </a:ext>
            </a:extLst>
          </p:cNvPr>
          <p:cNvGrpSpPr/>
          <p:nvPr/>
        </p:nvGrpSpPr>
        <p:grpSpPr>
          <a:xfrm>
            <a:off x="1142377" y="6350773"/>
            <a:ext cx="9388759" cy="6156915"/>
            <a:chOff x="1142378" y="7167199"/>
            <a:chExt cx="8180526" cy="5364586"/>
          </a:xfrm>
        </p:grpSpPr>
        <p:pic>
          <p:nvPicPr>
            <p:cNvPr id="3" name="Picture 6" descr="INTEGRAÇÃO OPERACIONAL ESTIVA - RG - ppt carregar">
              <a:extLst>
                <a:ext uri="{FF2B5EF4-FFF2-40B4-BE49-F238E27FC236}">
                  <a16:creationId xmlns:a16="http://schemas.microsoft.com/office/drawing/2014/main" id="{4A713674-913F-F41D-E41D-BE9ABC1C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7167199"/>
              <a:ext cx="3866944" cy="290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entro de gravidade e cargas simétrica e assimétrica">
              <a:extLst>
                <a:ext uri="{FF2B5EF4-FFF2-40B4-BE49-F238E27FC236}">
                  <a16:creationId xmlns:a16="http://schemas.microsoft.com/office/drawing/2014/main" id="{1D260F54-B029-89C5-35FE-A37DA3CB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10187021"/>
              <a:ext cx="3866944" cy="231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FCEC817-6AA2-62BD-D079-760ACAD43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13" y="7167199"/>
              <a:ext cx="4159391" cy="536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0145ABBF-3939-F935-85B4-076DB6EF0E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06C009-512C-FC97-2CEB-C468C755FB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9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47142" y="1576206"/>
            <a:ext cx="855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OPERAÇÃO DE ELEVADOR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685660"/>
            <a:ext cx="9259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elevador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381506" y="3236786"/>
            <a:ext cx="1137176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mínimo: inicial 16 horas e  Periódico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elevador que o trabalhador foi treinado.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elevador.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</p:txBody>
      </p:sp>
      <p:pic>
        <p:nvPicPr>
          <p:cNvPr id="3" name="Picture 6" descr="гордост клипс Мартин Лутър Кинг Джуниър cavalete montagem elevadores искам  път тофу">
            <a:extLst>
              <a:ext uri="{FF2B5EF4-FFF2-40B4-BE49-F238E27FC236}">
                <a16:creationId xmlns:a16="http://schemas.microsoft.com/office/drawing/2014/main" id="{145B40F1-033A-6D8D-A1BF-B5252C70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6" y="5563262"/>
            <a:ext cx="6145926" cy="66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F7CE28-7B3E-24AA-D242-DEAB6E70A0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254278-295D-4B8A-7BB9-125F25183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7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6215" y="1112972"/>
            <a:ext cx="961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PLATAFORMA ELEVATÓRIA MÓVEL DE TRABALHO (PEMT)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91062"/>
            <a:ext cx="2301735" cy="1334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9580" y="2976736"/>
            <a:ext cx="9232061" cy="89562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Operador de plataforma elevatória móvel de trabalho.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g) para o operador de PEMT: conforme disposto em norma técnica nacional vigente. ( NBR 16776 Plataformas Elevatórias Moveis Páginas 88 / 89)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 2 anos</a:t>
            </a:r>
          </a:p>
          <a:p>
            <a:endParaRPr lang="pt-BR" sz="3200" dirty="0"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F5ED2E-194A-7714-757D-598B4E418E91}"/>
              </a:ext>
            </a:extLst>
          </p:cNvPr>
          <p:cNvSpPr txBox="1"/>
          <p:nvPr/>
        </p:nvSpPr>
        <p:spPr>
          <a:xfrm>
            <a:off x="1452129" y="3661906"/>
            <a:ext cx="11371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Exemplo de certificado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0F016F21-F5B2-16B8-2485-B47D3C10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2" y="4440191"/>
            <a:ext cx="9708573" cy="7749018"/>
          </a:xfrm>
          <a:prstGeom prst="rect">
            <a:avLst/>
          </a:prstGeom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A063C5A-9127-98DA-13AA-B1CD9261A6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477C2FA-7A09-FD25-A065-EE002DA081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2865316" y="1597233"/>
            <a:ext cx="1019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</p:txBody>
      </p:sp>
    </p:spTree>
    <p:extLst>
      <p:ext uri="{BB962C8B-B14F-4D97-AF65-F5344CB8AC3E}">
        <p14:creationId xmlns:p14="http://schemas.microsoft.com/office/powerpoint/2010/main" val="2297618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70937" y="2239639"/>
            <a:ext cx="1594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18 - MONTAGEM E DESMONTAGEM DE ANDAIME ESPECÍFICO PARA O TIPO DE ANDAIME EM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37" y="4293127"/>
            <a:ext cx="2301735" cy="133434"/>
          </a:xfrm>
          <a:prstGeom prst="rect">
            <a:avLst/>
          </a:prstGeom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34E72C0-2D13-F961-1D7A-C546C1434F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CA6AA03-F7FE-BA80-17BA-F6BA4CDC8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9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570937" y="5330942"/>
            <a:ext cx="20015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Montagem e desmontagem de andaime.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critério do empregador: (Carga horária)(Validade)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Andaime que o trabalhador foi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99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712728" y="-73152"/>
            <a:ext cx="11324785" cy="13789152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2356547" y="-219456"/>
            <a:ext cx="12516443" cy="1424635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31109" y="914013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UTILIZAÇÃO DE CADEIRA SUSPENSA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35" y="2358473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3548205" y="2993537"/>
            <a:ext cx="109102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Utilização de Cadeira Suspensa.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Inicial: 16 horas, sendo pelo menos 8 horas para a parte prática.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715128" y="2752637"/>
            <a:ext cx="109071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os trabalhadores que utilizam cadeira suspensa: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I. modo de operação;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II. técnicas de descida;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III. tipos de ancoragem;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IV. tipos de nós;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V. manutenção dos equipamentos;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VI. procedimentos de segurança;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VII. técnicas de autor resgate.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E76E79E-A368-6C34-7F19-6968484BE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AECC8BE-D5DB-78B8-0D60-C8E903829D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193682" y="6983685"/>
            <a:ext cx="11852544" cy="6439707"/>
            <a:chOff x="1297666" y="1845128"/>
            <a:chExt cx="21782315" cy="10025743"/>
          </a:xfrm>
        </p:grpSpPr>
        <p:sp>
          <p:nvSpPr>
            <p:cNvPr id="17" name="Retângulo: Cantos Arredondados 2">
              <a:extLst>
                <a:ext uri="{FF2B5EF4-FFF2-40B4-BE49-F238E27FC236}">
                  <a16:creationId xmlns:a16="http://schemas.microsoft.com/office/drawing/2014/main" id="{24021983-E8D1-93AB-A434-D2A44702B95E}"/>
                </a:ext>
              </a:extLst>
            </p:cNvPr>
            <p:cNvSpPr/>
            <p:nvPr/>
          </p:nvSpPr>
          <p:spPr>
            <a:xfrm>
              <a:off x="1297666" y="1845128"/>
              <a:ext cx="21782315" cy="10025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70D50E1-9396-7946-15A3-0D20E5A7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7968" y="2422226"/>
              <a:ext cx="11049172" cy="8736849"/>
            </a:xfrm>
            <a:custGeom>
              <a:avLst/>
              <a:gdLst/>
              <a:ahLst/>
              <a:cxnLst/>
              <a:rect l="l" t="t" r="r" b="b"/>
              <a:pathLst>
                <a:path w="10607040" h="4956048">
                  <a:moveTo>
                    <a:pt x="497480" y="0"/>
                  </a:moveTo>
                  <a:lnTo>
                    <a:pt x="10607040" y="0"/>
                  </a:lnTo>
                  <a:lnTo>
                    <a:pt x="10607040" y="4485407"/>
                  </a:lnTo>
                  <a:lnTo>
                    <a:pt x="10131692" y="4956048"/>
                  </a:lnTo>
                  <a:lnTo>
                    <a:pt x="0" y="4956048"/>
                  </a:lnTo>
                  <a:lnTo>
                    <a:pt x="0" y="492554"/>
                  </a:lnTo>
                  <a:close/>
                </a:path>
              </a:pathLst>
            </a:cu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E26A8AE7-715E-3456-BBED-1FFB2C9F0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88" t="2007" r="22411" b="2501"/>
            <a:stretch/>
          </p:blipFill>
          <p:spPr>
            <a:xfrm>
              <a:off x="13168701" y="2922185"/>
              <a:ext cx="9448000" cy="7963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995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405258" y="0"/>
            <a:ext cx="9665187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310896" y="1312068"/>
            <a:ext cx="9094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19 – CERTIFICADO DE TREINAMENTO PARA TRANSPORTE E MANUSEIO DE EXPLOSIVO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7" y="411283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29317" y="5058234"/>
            <a:ext cx="829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- NR tem o objetivo de estabelecer os requisitos e as medidas de prevenção para garantir as condições de segurança e saúde dos trabalhadores em todas as etapas da fabricação, manuseio, armazenamento e transporte de explosivos.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821023" y="692336"/>
            <a:ext cx="13279948" cy="12403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organizações devem promover o treinamento permanente dos seus trabalhadores, conforme programa e cronograma específico, elaborado pelo Serviço Especializado em Engenharia de Segurança e em Medicina do Trabalho - SESMT, quando houver, e ministrando-lhes todas as informações sobre: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a)os riscos decorrentes das suas atividades produtivas e as medidas de prevenção.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o PGR, especialmente no que diz respeito à prevenção de acidentes com explosivos.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Plano de Emergência e Combate a Incêndio e Explosão.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Operacionais.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a correta utilização e manutenção dos equipamentos de proteção individual, bem como as suas limitações.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F4E998F-B060-93EC-AB85-BA2686CD7C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2FD86D8-5065-3EB6-02BC-512BE828D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9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2"/>
            <a:ext cx="16361229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09250" y="2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56209" y="933930"/>
            <a:ext cx="9308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20 – SEGURANÇA E SAÚDE DO TRABALHO COM INFLAMÁVEIS E COMBUSTÍVEIS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9" y="33079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73235" y="3783667"/>
            <a:ext cx="93916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NR 20 do MTE estabelece os requisitos mínimos para a gestão da segurança e saúde no trabalho contra os fatores de risco de acidentes provenientes das atividades de extração, produção, armazenamento, transferência, manuseio e manipulação de inflamáveis e líquidos combustíveis. Os trabalhadores que atuam nessa área, conforme anexo I da NR 20,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314355" y="1348800"/>
            <a:ext cx="1254699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20 conforme atividade desempenhada pelo empregado.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carga horaria deve estar em conformidade com o tipo de treinamento e atividade, verificar tabela 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Conforme definido na tabela 2</a:t>
            </a:r>
          </a:p>
          <a:p>
            <a:endParaRPr lang="pt-BR" sz="4000" dirty="0">
              <a:latin typeface="Montserrat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8A37E82-8217-7831-44F6-806FD85C6BD6}"/>
              </a:ext>
            </a:extLst>
          </p:cNvPr>
          <p:cNvGrpSpPr/>
          <p:nvPr/>
        </p:nvGrpSpPr>
        <p:grpSpPr>
          <a:xfrm>
            <a:off x="12908197" y="6422967"/>
            <a:ext cx="9116271" cy="7249582"/>
            <a:chOff x="6540757" y="2321704"/>
            <a:chExt cx="5584568" cy="44410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4ADC156-C51E-5479-9368-9C599037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0757" y="2321704"/>
              <a:ext cx="5584567" cy="240410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31D241F-9FB5-6BA6-EDB6-22C34D8A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0758" y="4725810"/>
              <a:ext cx="5584567" cy="2036940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40ED22E-B541-F9D0-417F-BBBD8ED7CBE5}"/>
              </a:ext>
            </a:extLst>
          </p:cNvPr>
          <p:cNvSpPr/>
          <p:nvPr/>
        </p:nvSpPr>
        <p:spPr>
          <a:xfrm>
            <a:off x="450289" y="10831796"/>
            <a:ext cx="9308671" cy="6246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9A8C34-EFD7-80C7-BE2F-9C2AFD60E79E}"/>
              </a:ext>
            </a:extLst>
          </p:cNvPr>
          <p:cNvSpPr txBox="1"/>
          <p:nvPr/>
        </p:nvSpPr>
        <p:spPr>
          <a:xfrm>
            <a:off x="656209" y="10845980"/>
            <a:ext cx="8559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1436C"/>
                </a:solidFill>
                <a:latin typeface="Montserrat" pitchFamily="2" charset="0"/>
              </a:rPr>
              <a:t>Conteúdo programático nos próximos slides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57296D7-55DB-9D6D-68D9-AC2F745707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BC4F642-5B29-7FCE-FF97-836FB00D5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3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6D70177-2B9A-3BCC-DA17-55E3AA097A7C}"/>
              </a:ext>
            </a:extLst>
          </p:cNvPr>
          <p:cNvSpPr/>
          <p:nvPr/>
        </p:nvSpPr>
        <p:spPr>
          <a:xfrm>
            <a:off x="6275042" y="127474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42A761-2BC0-4CA3-9EC7-CAC2EFE2F66A}"/>
              </a:ext>
            </a:extLst>
          </p:cNvPr>
          <p:cNvSpPr txBox="1"/>
          <p:nvPr/>
        </p:nvSpPr>
        <p:spPr>
          <a:xfrm>
            <a:off x="4364811" y="537925"/>
            <a:ext cx="15648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conforme tipo e nível de treinamento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830E6E-A2E9-AA4B-802B-CC237F74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65099"/>
              </p:ext>
            </p:extLst>
          </p:nvPr>
        </p:nvGraphicFramePr>
        <p:xfrm>
          <a:off x="419764" y="2224909"/>
          <a:ext cx="22924009" cy="137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EB133C0-C16D-11C4-48E1-FAA9A0134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242515"/>
              </p:ext>
            </p:extLst>
          </p:nvPr>
        </p:nvGraphicFramePr>
        <p:xfrm>
          <a:off x="1" y="4566085"/>
          <a:ext cx="23842831" cy="257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36738D1-7528-C9B2-EC28-803FE5664FBD}"/>
              </a:ext>
            </a:extLst>
          </p:cNvPr>
          <p:cNvGrpSpPr/>
          <p:nvPr/>
        </p:nvGrpSpPr>
        <p:grpSpPr>
          <a:xfrm>
            <a:off x="534758" y="9494481"/>
            <a:ext cx="23587188" cy="3430842"/>
            <a:chOff x="3385796" y="10271747"/>
            <a:chExt cx="18771060" cy="3055886"/>
          </a:xfrm>
          <a:solidFill>
            <a:srgbClr val="FFFFFF"/>
          </a:solidFill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01C0ED4-CE13-16E2-72E4-CBE8BA7D86F2}"/>
                </a:ext>
              </a:extLst>
            </p:cNvPr>
            <p:cNvSpPr/>
            <p:nvPr/>
          </p:nvSpPr>
          <p:spPr>
            <a:xfrm>
              <a:off x="3385796" y="10274656"/>
              <a:ext cx="3048017" cy="1391739"/>
            </a:xfrm>
            <a:custGeom>
              <a:avLst/>
              <a:gdLst>
                <a:gd name="connsiteX0" fmla="*/ 0 w 2460366"/>
                <a:gd name="connsiteY0" fmla="*/ 139174 h 1391739"/>
                <a:gd name="connsiteX1" fmla="*/ 139174 w 2460366"/>
                <a:gd name="connsiteY1" fmla="*/ 0 h 1391739"/>
                <a:gd name="connsiteX2" fmla="*/ 2321192 w 2460366"/>
                <a:gd name="connsiteY2" fmla="*/ 0 h 1391739"/>
                <a:gd name="connsiteX3" fmla="*/ 2460366 w 2460366"/>
                <a:gd name="connsiteY3" fmla="*/ 139174 h 1391739"/>
                <a:gd name="connsiteX4" fmla="*/ 2460366 w 2460366"/>
                <a:gd name="connsiteY4" fmla="*/ 1252565 h 1391739"/>
                <a:gd name="connsiteX5" fmla="*/ 2321192 w 2460366"/>
                <a:gd name="connsiteY5" fmla="*/ 1391739 h 1391739"/>
                <a:gd name="connsiteX6" fmla="*/ 139174 w 2460366"/>
                <a:gd name="connsiteY6" fmla="*/ 1391739 h 1391739"/>
                <a:gd name="connsiteX7" fmla="*/ 0 w 2460366"/>
                <a:gd name="connsiteY7" fmla="*/ 1252565 h 1391739"/>
                <a:gd name="connsiteX8" fmla="*/ 0 w 2460366"/>
                <a:gd name="connsiteY8" fmla="*/ 139174 h 13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366" h="1391739">
                  <a:moveTo>
                    <a:pt x="0" y="139174"/>
                  </a:moveTo>
                  <a:cubicBezTo>
                    <a:pt x="0" y="62310"/>
                    <a:pt x="62310" y="0"/>
                    <a:pt x="139174" y="0"/>
                  </a:cubicBezTo>
                  <a:lnTo>
                    <a:pt x="2321192" y="0"/>
                  </a:lnTo>
                  <a:cubicBezTo>
                    <a:pt x="2398056" y="0"/>
                    <a:pt x="2460366" y="62310"/>
                    <a:pt x="2460366" y="139174"/>
                  </a:cubicBezTo>
                  <a:lnTo>
                    <a:pt x="2460366" y="1252565"/>
                  </a:lnTo>
                  <a:cubicBezTo>
                    <a:pt x="2460366" y="1329429"/>
                    <a:pt x="2398056" y="1391739"/>
                    <a:pt x="2321192" y="1391739"/>
                  </a:cubicBezTo>
                  <a:lnTo>
                    <a:pt x="139174" y="1391739"/>
                  </a:lnTo>
                  <a:cubicBezTo>
                    <a:pt x="62310" y="1391739"/>
                    <a:pt x="0" y="1329429"/>
                    <a:pt x="0" y="1252565"/>
                  </a:cubicBezTo>
                  <a:lnTo>
                    <a:pt x="0" y="1391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813" tIns="53463" rIns="59813" bIns="5346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C71E125-6A09-6F90-BE30-DD96C940E8D5}"/>
                </a:ext>
              </a:extLst>
            </p:cNvPr>
            <p:cNvSpPr/>
            <p:nvPr/>
          </p:nvSpPr>
          <p:spPr>
            <a:xfrm>
              <a:off x="7881794" y="10289491"/>
              <a:ext cx="3063854" cy="1376904"/>
            </a:xfrm>
            <a:custGeom>
              <a:avLst/>
              <a:gdLst>
                <a:gd name="connsiteX0" fmla="*/ 0 w 2710004"/>
                <a:gd name="connsiteY0" fmla="*/ 157945 h 1579445"/>
                <a:gd name="connsiteX1" fmla="*/ 157945 w 2710004"/>
                <a:gd name="connsiteY1" fmla="*/ 0 h 1579445"/>
                <a:gd name="connsiteX2" fmla="*/ 2552060 w 2710004"/>
                <a:gd name="connsiteY2" fmla="*/ 0 h 1579445"/>
                <a:gd name="connsiteX3" fmla="*/ 2710005 w 2710004"/>
                <a:gd name="connsiteY3" fmla="*/ 157945 h 1579445"/>
                <a:gd name="connsiteX4" fmla="*/ 2710004 w 2710004"/>
                <a:gd name="connsiteY4" fmla="*/ 1421501 h 1579445"/>
                <a:gd name="connsiteX5" fmla="*/ 2552059 w 2710004"/>
                <a:gd name="connsiteY5" fmla="*/ 1579446 h 1579445"/>
                <a:gd name="connsiteX6" fmla="*/ 157945 w 2710004"/>
                <a:gd name="connsiteY6" fmla="*/ 1579445 h 1579445"/>
                <a:gd name="connsiteX7" fmla="*/ 0 w 2710004"/>
                <a:gd name="connsiteY7" fmla="*/ 1421500 h 1579445"/>
                <a:gd name="connsiteX8" fmla="*/ 0 w 2710004"/>
                <a:gd name="connsiteY8" fmla="*/ 157945 h 15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004" h="1579445">
                  <a:moveTo>
                    <a:pt x="0" y="157945"/>
                  </a:moveTo>
                  <a:cubicBezTo>
                    <a:pt x="0" y="70714"/>
                    <a:pt x="70714" y="0"/>
                    <a:pt x="157945" y="0"/>
                  </a:cubicBezTo>
                  <a:lnTo>
                    <a:pt x="2552060" y="0"/>
                  </a:lnTo>
                  <a:cubicBezTo>
                    <a:pt x="2639291" y="0"/>
                    <a:pt x="2710005" y="70714"/>
                    <a:pt x="2710005" y="157945"/>
                  </a:cubicBezTo>
                  <a:cubicBezTo>
                    <a:pt x="2710005" y="579130"/>
                    <a:pt x="2710004" y="1000316"/>
                    <a:pt x="2710004" y="1421501"/>
                  </a:cubicBezTo>
                  <a:cubicBezTo>
                    <a:pt x="2710004" y="1508732"/>
                    <a:pt x="2639290" y="1579446"/>
                    <a:pt x="2552059" y="1579446"/>
                  </a:cubicBezTo>
                  <a:lnTo>
                    <a:pt x="157945" y="1579445"/>
                  </a:lnTo>
                  <a:cubicBezTo>
                    <a:pt x="70714" y="1579445"/>
                    <a:pt x="0" y="1508731"/>
                    <a:pt x="0" y="1421500"/>
                  </a:cubicBezTo>
                  <a:lnTo>
                    <a:pt x="0" y="1579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10" tIns="58960" rIns="65310" bIns="589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 </a:t>
              </a: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4D8371E6-26DC-F207-94AC-ADA6758D600E}"/>
                </a:ext>
              </a:extLst>
            </p:cNvPr>
            <p:cNvSpPr/>
            <p:nvPr/>
          </p:nvSpPr>
          <p:spPr>
            <a:xfrm>
              <a:off x="12509398" y="10271747"/>
              <a:ext cx="3079089" cy="1391740"/>
            </a:xfrm>
            <a:custGeom>
              <a:avLst/>
              <a:gdLst>
                <a:gd name="connsiteX0" fmla="*/ 0 w 2610000"/>
                <a:gd name="connsiteY0" fmla="*/ 140645 h 1406454"/>
                <a:gd name="connsiteX1" fmla="*/ 140645 w 2610000"/>
                <a:gd name="connsiteY1" fmla="*/ 0 h 1406454"/>
                <a:gd name="connsiteX2" fmla="*/ 2469355 w 2610000"/>
                <a:gd name="connsiteY2" fmla="*/ 0 h 1406454"/>
                <a:gd name="connsiteX3" fmla="*/ 2610000 w 2610000"/>
                <a:gd name="connsiteY3" fmla="*/ 140645 h 1406454"/>
                <a:gd name="connsiteX4" fmla="*/ 2610000 w 2610000"/>
                <a:gd name="connsiteY4" fmla="*/ 1265809 h 1406454"/>
                <a:gd name="connsiteX5" fmla="*/ 2469355 w 2610000"/>
                <a:gd name="connsiteY5" fmla="*/ 1406454 h 1406454"/>
                <a:gd name="connsiteX6" fmla="*/ 140645 w 2610000"/>
                <a:gd name="connsiteY6" fmla="*/ 1406454 h 1406454"/>
                <a:gd name="connsiteX7" fmla="*/ 0 w 2610000"/>
                <a:gd name="connsiteY7" fmla="*/ 1265809 h 1406454"/>
                <a:gd name="connsiteX8" fmla="*/ 0 w 2610000"/>
                <a:gd name="connsiteY8" fmla="*/ 140645 h 140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000" h="1406454">
                  <a:moveTo>
                    <a:pt x="0" y="140645"/>
                  </a:moveTo>
                  <a:cubicBezTo>
                    <a:pt x="0" y="62969"/>
                    <a:pt x="62969" y="0"/>
                    <a:pt x="140645" y="0"/>
                  </a:cubicBezTo>
                  <a:lnTo>
                    <a:pt x="2469355" y="0"/>
                  </a:lnTo>
                  <a:cubicBezTo>
                    <a:pt x="2547031" y="0"/>
                    <a:pt x="2610000" y="62969"/>
                    <a:pt x="2610000" y="140645"/>
                  </a:cubicBezTo>
                  <a:lnTo>
                    <a:pt x="2610000" y="1265809"/>
                  </a:lnTo>
                  <a:cubicBezTo>
                    <a:pt x="2610000" y="1343485"/>
                    <a:pt x="2547031" y="1406454"/>
                    <a:pt x="2469355" y="1406454"/>
                  </a:cubicBezTo>
                  <a:lnTo>
                    <a:pt x="140645" y="1406454"/>
                  </a:lnTo>
                  <a:cubicBezTo>
                    <a:pt x="62969" y="1406454"/>
                    <a:pt x="0" y="1343485"/>
                    <a:pt x="0" y="1265809"/>
                  </a:cubicBezTo>
                  <a:lnTo>
                    <a:pt x="0" y="1406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44" tIns="53894" rIns="60244" bIns="538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EE3611F-6A42-5BBF-4840-E18DD5B828CB}"/>
                </a:ext>
              </a:extLst>
            </p:cNvPr>
            <p:cNvSpPr/>
            <p:nvPr/>
          </p:nvSpPr>
          <p:spPr>
            <a:xfrm>
              <a:off x="17344578" y="10274656"/>
              <a:ext cx="3068433" cy="1376904"/>
            </a:xfrm>
            <a:custGeom>
              <a:avLst/>
              <a:gdLst>
                <a:gd name="connsiteX0" fmla="*/ 0 w 2936133"/>
                <a:gd name="connsiteY0" fmla="*/ 123293 h 1232929"/>
                <a:gd name="connsiteX1" fmla="*/ 123293 w 2936133"/>
                <a:gd name="connsiteY1" fmla="*/ 0 h 1232929"/>
                <a:gd name="connsiteX2" fmla="*/ 2812840 w 2936133"/>
                <a:gd name="connsiteY2" fmla="*/ 0 h 1232929"/>
                <a:gd name="connsiteX3" fmla="*/ 2936133 w 2936133"/>
                <a:gd name="connsiteY3" fmla="*/ 123293 h 1232929"/>
                <a:gd name="connsiteX4" fmla="*/ 2936133 w 2936133"/>
                <a:gd name="connsiteY4" fmla="*/ 1109636 h 1232929"/>
                <a:gd name="connsiteX5" fmla="*/ 2812840 w 2936133"/>
                <a:gd name="connsiteY5" fmla="*/ 1232929 h 1232929"/>
                <a:gd name="connsiteX6" fmla="*/ 123293 w 2936133"/>
                <a:gd name="connsiteY6" fmla="*/ 1232929 h 1232929"/>
                <a:gd name="connsiteX7" fmla="*/ 0 w 2936133"/>
                <a:gd name="connsiteY7" fmla="*/ 1109636 h 1232929"/>
                <a:gd name="connsiteX8" fmla="*/ 0 w 2936133"/>
                <a:gd name="connsiteY8" fmla="*/ 123293 h 12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6133" h="1232929">
                  <a:moveTo>
                    <a:pt x="0" y="123293"/>
                  </a:moveTo>
                  <a:cubicBezTo>
                    <a:pt x="0" y="55200"/>
                    <a:pt x="55200" y="0"/>
                    <a:pt x="123293" y="0"/>
                  </a:cubicBezTo>
                  <a:lnTo>
                    <a:pt x="2812840" y="0"/>
                  </a:lnTo>
                  <a:cubicBezTo>
                    <a:pt x="2880933" y="0"/>
                    <a:pt x="2936133" y="55200"/>
                    <a:pt x="2936133" y="123293"/>
                  </a:cubicBezTo>
                  <a:lnTo>
                    <a:pt x="2936133" y="1109636"/>
                  </a:lnTo>
                  <a:cubicBezTo>
                    <a:pt x="2936133" y="1177729"/>
                    <a:pt x="2880933" y="1232929"/>
                    <a:pt x="2812840" y="1232929"/>
                  </a:cubicBezTo>
                  <a:lnTo>
                    <a:pt x="123293" y="1232929"/>
                  </a:lnTo>
                  <a:cubicBezTo>
                    <a:pt x="55200" y="1232929"/>
                    <a:pt x="0" y="1177729"/>
                    <a:pt x="0" y="1109636"/>
                  </a:cubicBezTo>
                  <a:lnTo>
                    <a:pt x="0" y="12329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161" tIns="48811" rIns="55161" bIns="4881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 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B8FA214-7A97-4620-9FCF-BFBEF7262DF1}"/>
                </a:ext>
              </a:extLst>
            </p:cNvPr>
            <p:cNvSpPr/>
            <p:nvPr/>
          </p:nvSpPr>
          <p:spPr>
            <a:xfrm>
              <a:off x="5196827" y="11922182"/>
              <a:ext cx="3061677" cy="1391739"/>
            </a:xfrm>
            <a:custGeom>
              <a:avLst/>
              <a:gdLst>
                <a:gd name="connsiteX0" fmla="*/ 0 w 2900464"/>
                <a:gd name="connsiteY0" fmla="*/ 140939 h 1409391"/>
                <a:gd name="connsiteX1" fmla="*/ 140939 w 2900464"/>
                <a:gd name="connsiteY1" fmla="*/ 0 h 1409391"/>
                <a:gd name="connsiteX2" fmla="*/ 2759525 w 2900464"/>
                <a:gd name="connsiteY2" fmla="*/ 0 h 1409391"/>
                <a:gd name="connsiteX3" fmla="*/ 2900464 w 2900464"/>
                <a:gd name="connsiteY3" fmla="*/ 140939 h 1409391"/>
                <a:gd name="connsiteX4" fmla="*/ 2900464 w 2900464"/>
                <a:gd name="connsiteY4" fmla="*/ 1268452 h 1409391"/>
                <a:gd name="connsiteX5" fmla="*/ 2759525 w 2900464"/>
                <a:gd name="connsiteY5" fmla="*/ 1409391 h 1409391"/>
                <a:gd name="connsiteX6" fmla="*/ 140939 w 2900464"/>
                <a:gd name="connsiteY6" fmla="*/ 1409391 h 1409391"/>
                <a:gd name="connsiteX7" fmla="*/ 0 w 2900464"/>
                <a:gd name="connsiteY7" fmla="*/ 1268452 h 1409391"/>
                <a:gd name="connsiteX8" fmla="*/ 0 w 2900464"/>
                <a:gd name="connsiteY8" fmla="*/ 140939 h 14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0464" h="1409391">
                  <a:moveTo>
                    <a:pt x="0" y="140939"/>
                  </a:moveTo>
                  <a:cubicBezTo>
                    <a:pt x="0" y="63101"/>
                    <a:pt x="63101" y="0"/>
                    <a:pt x="140939" y="0"/>
                  </a:cubicBezTo>
                  <a:lnTo>
                    <a:pt x="2759525" y="0"/>
                  </a:lnTo>
                  <a:cubicBezTo>
                    <a:pt x="2837363" y="0"/>
                    <a:pt x="2900464" y="63101"/>
                    <a:pt x="2900464" y="140939"/>
                  </a:cubicBezTo>
                  <a:lnTo>
                    <a:pt x="2900464" y="1268452"/>
                  </a:lnTo>
                  <a:cubicBezTo>
                    <a:pt x="2900464" y="1346290"/>
                    <a:pt x="2837363" y="1409391"/>
                    <a:pt x="2759525" y="1409391"/>
                  </a:cubicBezTo>
                  <a:lnTo>
                    <a:pt x="140939" y="1409391"/>
                  </a:lnTo>
                  <a:cubicBezTo>
                    <a:pt x="63101" y="1409391"/>
                    <a:pt x="0" y="1346290"/>
                    <a:pt x="0" y="1268452"/>
                  </a:cubicBezTo>
                  <a:lnTo>
                    <a:pt x="0" y="140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30" tIns="53980" rIns="60330" bIns="539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5. Procedimentos em situações de emergência com inflamáveis; 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8F7FA4CF-4181-E0B2-CD71-AA630D5A3F19}"/>
                </a:ext>
              </a:extLst>
            </p:cNvPr>
            <p:cNvSpPr/>
            <p:nvPr/>
          </p:nvSpPr>
          <p:spPr>
            <a:xfrm>
              <a:off x="9998671" y="11935894"/>
              <a:ext cx="3072970" cy="1391739"/>
            </a:xfrm>
            <a:custGeom>
              <a:avLst/>
              <a:gdLst>
                <a:gd name="connsiteX0" fmla="*/ 0 w 2626537"/>
                <a:gd name="connsiteY0" fmla="*/ 149723 h 1497229"/>
                <a:gd name="connsiteX1" fmla="*/ 149723 w 2626537"/>
                <a:gd name="connsiteY1" fmla="*/ 0 h 1497229"/>
                <a:gd name="connsiteX2" fmla="*/ 2476814 w 2626537"/>
                <a:gd name="connsiteY2" fmla="*/ 0 h 1497229"/>
                <a:gd name="connsiteX3" fmla="*/ 2626537 w 2626537"/>
                <a:gd name="connsiteY3" fmla="*/ 149723 h 1497229"/>
                <a:gd name="connsiteX4" fmla="*/ 2626537 w 2626537"/>
                <a:gd name="connsiteY4" fmla="*/ 1347506 h 1497229"/>
                <a:gd name="connsiteX5" fmla="*/ 2476814 w 2626537"/>
                <a:gd name="connsiteY5" fmla="*/ 1497229 h 1497229"/>
                <a:gd name="connsiteX6" fmla="*/ 149723 w 2626537"/>
                <a:gd name="connsiteY6" fmla="*/ 1497229 h 1497229"/>
                <a:gd name="connsiteX7" fmla="*/ 0 w 2626537"/>
                <a:gd name="connsiteY7" fmla="*/ 1347506 h 1497229"/>
                <a:gd name="connsiteX8" fmla="*/ 0 w 2626537"/>
                <a:gd name="connsiteY8" fmla="*/ 149723 h 14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537" h="1497229">
                  <a:moveTo>
                    <a:pt x="0" y="149723"/>
                  </a:moveTo>
                  <a:cubicBezTo>
                    <a:pt x="0" y="67033"/>
                    <a:pt x="67033" y="0"/>
                    <a:pt x="149723" y="0"/>
                  </a:cubicBezTo>
                  <a:lnTo>
                    <a:pt x="2476814" y="0"/>
                  </a:lnTo>
                  <a:cubicBezTo>
                    <a:pt x="2559504" y="0"/>
                    <a:pt x="2626537" y="67033"/>
                    <a:pt x="2626537" y="149723"/>
                  </a:cubicBezTo>
                  <a:lnTo>
                    <a:pt x="2626537" y="1347506"/>
                  </a:lnTo>
                  <a:cubicBezTo>
                    <a:pt x="2626537" y="1430196"/>
                    <a:pt x="2559504" y="1497229"/>
                    <a:pt x="2476814" y="1497229"/>
                  </a:cubicBezTo>
                  <a:lnTo>
                    <a:pt x="149723" y="1497229"/>
                  </a:lnTo>
                  <a:cubicBezTo>
                    <a:pt x="67033" y="1497229"/>
                    <a:pt x="0" y="1430196"/>
                    <a:pt x="0" y="1347506"/>
                  </a:cubicBezTo>
                  <a:lnTo>
                    <a:pt x="0" y="14972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02" tIns="56552" rIns="62902" bIns="565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 </a:t>
              </a: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177C843-B74E-FC3F-5C1B-AACF8960EA50}"/>
                </a:ext>
              </a:extLst>
            </p:cNvPr>
            <p:cNvSpPr/>
            <p:nvPr/>
          </p:nvSpPr>
          <p:spPr>
            <a:xfrm>
              <a:off x="14568813" y="12052566"/>
              <a:ext cx="3375795" cy="1272809"/>
            </a:xfrm>
            <a:custGeom>
              <a:avLst/>
              <a:gdLst>
                <a:gd name="connsiteX0" fmla="*/ 0 w 2743553"/>
                <a:gd name="connsiteY0" fmla="*/ 127281 h 1272809"/>
                <a:gd name="connsiteX1" fmla="*/ 127281 w 2743553"/>
                <a:gd name="connsiteY1" fmla="*/ 0 h 1272809"/>
                <a:gd name="connsiteX2" fmla="*/ 2616272 w 2743553"/>
                <a:gd name="connsiteY2" fmla="*/ 0 h 1272809"/>
                <a:gd name="connsiteX3" fmla="*/ 2743553 w 2743553"/>
                <a:gd name="connsiteY3" fmla="*/ 127281 h 1272809"/>
                <a:gd name="connsiteX4" fmla="*/ 2743553 w 2743553"/>
                <a:gd name="connsiteY4" fmla="*/ 1145528 h 1272809"/>
                <a:gd name="connsiteX5" fmla="*/ 2616272 w 2743553"/>
                <a:gd name="connsiteY5" fmla="*/ 1272809 h 1272809"/>
                <a:gd name="connsiteX6" fmla="*/ 127281 w 2743553"/>
                <a:gd name="connsiteY6" fmla="*/ 1272809 h 1272809"/>
                <a:gd name="connsiteX7" fmla="*/ 0 w 2743553"/>
                <a:gd name="connsiteY7" fmla="*/ 1145528 h 1272809"/>
                <a:gd name="connsiteX8" fmla="*/ 0 w 2743553"/>
                <a:gd name="connsiteY8" fmla="*/ 127281 h 12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553" h="1272809">
                  <a:moveTo>
                    <a:pt x="0" y="127281"/>
                  </a:moveTo>
                  <a:cubicBezTo>
                    <a:pt x="0" y="56986"/>
                    <a:pt x="56986" y="0"/>
                    <a:pt x="127281" y="0"/>
                  </a:cubicBezTo>
                  <a:lnTo>
                    <a:pt x="2616272" y="0"/>
                  </a:lnTo>
                  <a:cubicBezTo>
                    <a:pt x="2686567" y="0"/>
                    <a:pt x="2743553" y="56986"/>
                    <a:pt x="2743553" y="127281"/>
                  </a:cubicBezTo>
                  <a:lnTo>
                    <a:pt x="2743553" y="1145528"/>
                  </a:lnTo>
                  <a:cubicBezTo>
                    <a:pt x="2743553" y="1215823"/>
                    <a:pt x="2686567" y="1272809"/>
                    <a:pt x="2616272" y="1272809"/>
                  </a:cubicBezTo>
                  <a:lnTo>
                    <a:pt x="127281" y="1272809"/>
                  </a:lnTo>
                  <a:cubicBezTo>
                    <a:pt x="56986" y="1272809"/>
                    <a:pt x="0" y="1215823"/>
                    <a:pt x="0" y="1145528"/>
                  </a:cubicBezTo>
                  <a:lnTo>
                    <a:pt x="0" y="1272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329" tIns="49979" rIns="56329" bIns="4997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7. Análise Preliminar de Perigos/Riscos: conceitos e exercícios práticos; </a:t>
              </a: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FCF92D1D-0425-7274-F17E-859CF9612611}"/>
                </a:ext>
              </a:extLst>
            </p:cNvPr>
            <p:cNvSpPr/>
            <p:nvPr/>
          </p:nvSpPr>
          <p:spPr>
            <a:xfrm>
              <a:off x="19485199" y="12101048"/>
              <a:ext cx="2671657" cy="1136814"/>
            </a:xfrm>
            <a:custGeom>
              <a:avLst/>
              <a:gdLst>
                <a:gd name="connsiteX0" fmla="*/ 0 w 2484837"/>
                <a:gd name="connsiteY0" fmla="*/ 113681 h 1136814"/>
                <a:gd name="connsiteX1" fmla="*/ 113681 w 2484837"/>
                <a:gd name="connsiteY1" fmla="*/ 0 h 1136814"/>
                <a:gd name="connsiteX2" fmla="*/ 2371156 w 2484837"/>
                <a:gd name="connsiteY2" fmla="*/ 0 h 1136814"/>
                <a:gd name="connsiteX3" fmla="*/ 2484837 w 2484837"/>
                <a:gd name="connsiteY3" fmla="*/ 113681 h 1136814"/>
                <a:gd name="connsiteX4" fmla="*/ 2484837 w 2484837"/>
                <a:gd name="connsiteY4" fmla="*/ 1023133 h 1136814"/>
                <a:gd name="connsiteX5" fmla="*/ 2371156 w 2484837"/>
                <a:gd name="connsiteY5" fmla="*/ 1136814 h 1136814"/>
                <a:gd name="connsiteX6" fmla="*/ 113681 w 2484837"/>
                <a:gd name="connsiteY6" fmla="*/ 1136814 h 1136814"/>
                <a:gd name="connsiteX7" fmla="*/ 0 w 2484837"/>
                <a:gd name="connsiteY7" fmla="*/ 1023133 h 1136814"/>
                <a:gd name="connsiteX8" fmla="*/ 0 w 2484837"/>
                <a:gd name="connsiteY8" fmla="*/ 113681 h 113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4837" h="1136814">
                  <a:moveTo>
                    <a:pt x="0" y="113681"/>
                  </a:moveTo>
                  <a:cubicBezTo>
                    <a:pt x="0" y="50897"/>
                    <a:pt x="50897" y="0"/>
                    <a:pt x="113681" y="0"/>
                  </a:cubicBezTo>
                  <a:lnTo>
                    <a:pt x="2371156" y="0"/>
                  </a:lnTo>
                  <a:cubicBezTo>
                    <a:pt x="2433940" y="0"/>
                    <a:pt x="2484837" y="50897"/>
                    <a:pt x="2484837" y="113681"/>
                  </a:cubicBezTo>
                  <a:lnTo>
                    <a:pt x="2484837" y="1023133"/>
                  </a:lnTo>
                  <a:cubicBezTo>
                    <a:pt x="2484837" y="1085917"/>
                    <a:pt x="2433940" y="1136814"/>
                    <a:pt x="2371156" y="1136814"/>
                  </a:cubicBezTo>
                  <a:lnTo>
                    <a:pt x="113681" y="1136814"/>
                  </a:lnTo>
                  <a:cubicBezTo>
                    <a:pt x="50897" y="1136814"/>
                    <a:pt x="0" y="1085917"/>
                    <a:pt x="0" y="1023133"/>
                  </a:cubicBezTo>
                  <a:lnTo>
                    <a:pt x="0" y="1136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6" tIns="45996" rIns="52346" bIns="45996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Inflamáveis.</a:t>
              </a:r>
            </a:p>
          </p:txBody>
        </p:sp>
      </p:grpSp>
      <p:sp>
        <p:nvSpPr>
          <p:cNvPr id="33" name="Seta: da Esquerda para a Direita 32">
            <a:extLst>
              <a:ext uri="{FF2B5EF4-FFF2-40B4-BE49-F238E27FC236}">
                <a16:creationId xmlns:a16="http://schemas.microsoft.com/office/drawing/2014/main" id="{6FCCF257-D47F-2968-054A-E79D48E9731D}"/>
              </a:ext>
            </a:extLst>
          </p:cNvPr>
          <p:cNvSpPr/>
          <p:nvPr/>
        </p:nvSpPr>
        <p:spPr>
          <a:xfrm>
            <a:off x="4233083" y="5685690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4" name="Seta: da Esquerda para a Direita 33">
            <a:extLst>
              <a:ext uri="{FF2B5EF4-FFF2-40B4-BE49-F238E27FC236}">
                <a16:creationId xmlns:a16="http://schemas.microsoft.com/office/drawing/2014/main" id="{BC165776-A013-2B92-F6E4-A9AF9F55A4AF}"/>
              </a:ext>
            </a:extLst>
          </p:cNvPr>
          <p:cNvSpPr/>
          <p:nvPr/>
        </p:nvSpPr>
        <p:spPr>
          <a:xfrm>
            <a:off x="9216243" y="5684003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5" name="Seta: da Esquerda para a Direita 34">
            <a:extLst>
              <a:ext uri="{FF2B5EF4-FFF2-40B4-BE49-F238E27FC236}">
                <a16:creationId xmlns:a16="http://schemas.microsoft.com/office/drawing/2014/main" id="{AF623773-E19A-1435-97B4-953DCFD9247A}"/>
              </a:ext>
            </a:extLst>
          </p:cNvPr>
          <p:cNvSpPr/>
          <p:nvPr/>
        </p:nvSpPr>
        <p:spPr>
          <a:xfrm>
            <a:off x="14029586" y="5684003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0" name="Seta: Curva para a Esquerda 39">
            <a:extLst>
              <a:ext uri="{FF2B5EF4-FFF2-40B4-BE49-F238E27FC236}">
                <a16:creationId xmlns:a16="http://schemas.microsoft.com/office/drawing/2014/main" id="{2B2EA595-B3F0-04D9-32B2-FCBD322B66ED}"/>
              </a:ext>
            </a:extLst>
          </p:cNvPr>
          <p:cNvSpPr/>
          <p:nvPr/>
        </p:nvSpPr>
        <p:spPr>
          <a:xfrm>
            <a:off x="22492205" y="10131421"/>
            <a:ext cx="858192" cy="88964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1" name="Seta: Curva para a Direita 40">
            <a:extLst>
              <a:ext uri="{FF2B5EF4-FFF2-40B4-BE49-F238E27FC236}">
                <a16:creationId xmlns:a16="http://schemas.microsoft.com/office/drawing/2014/main" id="{23C9E124-8960-D52A-C876-7809E067FF9C}"/>
              </a:ext>
            </a:extLst>
          </p:cNvPr>
          <p:cNvSpPr/>
          <p:nvPr/>
        </p:nvSpPr>
        <p:spPr>
          <a:xfrm>
            <a:off x="1120124" y="11555398"/>
            <a:ext cx="1194007" cy="820880"/>
          </a:xfrm>
          <a:prstGeom prst="curv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2" name="Seta: da Esquerda para a Direita 41">
            <a:extLst>
              <a:ext uri="{FF2B5EF4-FFF2-40B4-BE49-F238E27FC236}">
                <a16:creationId xmlns:a16="http://schemas.microsoft.com/office/drawing/2014/main" id="{B7FBF1AD-5D3E-F3A9-1B56-A5A5148079D9}"/>
              </a:ext>
            </a:extLst>
          </p:cNvPr>
          <p:cNvSpPr/>
          <p:nvPr/>
        </p:nvSpPr>
        <p:spPr>
          <a:xfrm>
            <a:off x="6933233" y="11916923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3" name="Seta: da Esquerda para a Direita 42">
            <a:extLst>
              <a:ext uri="{FF2B5EF4-FFF2-40B4-BE49-F238E27FC236}">
                <a16:creationId xmlns:a16="http://schemas.microsoft.com/office/drawing/2014/main" id="{1B470720-6D9D-6E1A-9FEF-41AEADB1907F}"/>
              </a:ext>
            </a:extLst>
          </p:cNvPr>
          <p:cNvSpPr/>
          <p:nvPr/>
        </p:nvSpPr>
        <p:spPr>
          <a:xfrm>
            <a:off x="12816921" y="1198114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4" name="Seta: da Esquerda para a Direita 43">
            <a:extLst>
              <a:ext uri="{FF2B5EF4-FFF2-40B4-BE49-F238E27FC236}">
                <a16:creationId xmlns:a16="http://schemas.microsoft.com/office/drawing/2014/main" id="{05FF973C-C2C3-67FD-F4B2-4ACFD9B6A41E}"/>
              </a:ext>
            </a:extLst>
          </p:cNvPr>
          <p:cNvSpPr/>
          <p:nvPr/>
        </p:nvSpPr>
        <p:spPr>
          <a:xfrm>
            <a:off x="18960636" y="1196359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1669EC-4AB9-E8C1-B260-DBB408B265A5}"/>
              </a:ext>
            </a:extLst>
          </p:cNvPr>
          <p:cNvSpPr txBox="1"/>
          <p:nvPr/>
        </p:nvSpPr>
        <p:spPr>
          <a:xfrm>
            <a:off x="6096138" y="134818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de Iniciação sobre Inflamáveis e Combustíveis Carga horária: 3 horas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EAB06C1-26CF-ACA7-5A7A-36BA94B991EB}"/>
              </a:ext>
            </a:extLst>
          </p:cNvPr>
          <p:cNvSpPr/>
          <p:nvPr/>
        </p:nvSpPr>
        <p:spPr>
          <a:xfrm>
            <a:off x="6275042" y="4020437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2BB6E-234E-FAE5-36CB-579B26E8B17C}"/>
              </a:ext>
            </a:extLst>
          </p:cNvPr>
          <p:cNvSpPr txBox="1"/>
          <p:nvPr/>
        </p:nvSpPr>
        <p:spPr>
          <a:xfrm>
            <a:off x="6096138" y="4093882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Básico Conteúdo programático teórico:</a:t>
            </a:r>
          </a:p>
        </p:txBody>
      </p:sp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id="{68A85828-12B0-3F64-4D04-B6F0E5D2AD88}"/>
              </a:ext>
            </a:extLst>
          </p:cNvPr>
          <p:cNvSpPr/>
          <p:nvPr/>
        </p:nvSpPr>
        <p:spPr>
          <a:xfrm>
            <a:off x="19063247" y="5703711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47F6202-00E9-7D09-1AFF-4DB312EEBB8A}"/>
              </a:ext>
            </a:extLst>
          </p:cNvPr>
          <p:cNvSpPr/>
          <p:nvPr/>
        </p:nvSpPr>
        <p:spPr>
          <a:xfrm>
            <a:off x="6196560" y="835897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3089632-AA00-C216-A54D-6C8F59D37234}"/>
              </a:ext>
            </a:extLst>
          </p:cNvPr>
          <p:cNvSpPr txBox="1"/>
          <p:nvPr/>
        </p:nvSpPr>
        <p:spPr>
          <a:xfrm>
            <a:off x="2571799" y="7228341"/>
            <a:ext cx="19237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prático: Conhecimentos e utilização dos sistemas de segurança contra incêndio com inflamáveis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6F04B0-2A62-C0BC-5A9D-830016118C9F}"/>
              </a:ext>
            </a:extLst>
          </p:cNvPr>
          <p:cNvSpPr txBox="1"/>
          <p:nvPr/>
        </p:nvSpPr>
        <p:spPr>
          <a:xfrm>
            <a:off x="6017656" y="843242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Intermediário Conteúdo programático teórico:</a:t>
            </a:r>
          </a:p>
        </p:txBody>
      </p:sp>
      <p:sp>
        <p:nvSpPr>
          <p:cNvPr id="30" name="Seta: da Esquerda para a Direita 29">
            <a:extLst>
              <a:ext uri="{FF2B5EF4-FFF2-40B4-BE49-F238E27FC236}">
                <a16:creationId xmlns:a16="http://schemas.microsoft.com/office/drawing/2014/main" id="{A821088A-DAED-CCD9-D144-339D81F5A348}"/>
              </a:ext>
            </a:extLst>
          </p:cNvPr>
          <p:cNvSpPr/>
          <p:nvPr/>
        </p:nvSpPr>
        <p:spPr>
          <a:xfrm>
            <a:off x="4481390" y="10139100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1" name="Seta: da Esquerda para a Direita 30">
            <a:extLst>
              <a:ext uri="{FF2B5EF4-FFF2-40B4-BE49-F238E27FC236}">
                <a16:creationId xmlns:a16="http://schemas.microsoft.com/office/drawing/2014/main" id="{6F8BA92C-D1C4-9915-A2E8-9F49009A2EE0}"/>
              </a:ext>
            </a:extLst>
          </p:cNvPr>
          <p:cNvSpPr/>
          <p:nvPr/>
        </p:nvSpPr>
        <p:spPr>
          <a:xfrm>
            <a:off x="10188690" y="10068507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41B2D8B0-FD16-57AD-2E14-BBD8B0307CB3}"/>
              </a:ext>
            </a:extLst>
          </p:cNvPr>
          <p:cNvSpPr/>
          <p:nvPr/>
        </p:nvSpPr>
        <p:spPr>
          <a:xfrm>
            <a:off x="16128783" y="1007198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B870A92-664A-3735-EDC0-F841793D197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2" y="862611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9FF8B4D-1434-FA2E-2A36-F13D0128224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52032" y="842529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2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CNPJ ou CEI / Razão Social​;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Grau de Risco / CNAE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elaboração​;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o CBO / EPIs listados por atividades ou não aplicabilidade;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Grupo Homogêneo de Exposição (GHE) é o agrupamento dos trabalhadores em uma empresa que têm perfis de exposição similares;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Inventário de Riscos e Plano de ação;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técnico ou engenheiro de segurança do trabalho, e seus dados de identificação (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Conselho de classe);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ART - Anotação de responsabilidade técnica necessita está com a mesma data de válida do PGR, caso tenha atualizações do PGR a ART também deverá ser atualizada.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9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32DAED9-6085-06BE-9C9F-95607E5BF1E6}"/>
              </a:ext>
            </a:extLst>
          </p:cNvPr>
          <p:cNvGrpSpPr/>
          <p:nvPr/>
        </p:nvGrpSpPr>
        <p:grpSpPr>
          <a:xfrm>
            <a:off x="207552" y="1273642"/>
            <a:ext cx="23690475" cy="5254954"/>
            <a:chOff x="207552" y="1611578"/>
            <a:chExt cx="23690475" cy="5254954"/>
          </a:xfrm>
          <a:solidFill>
            <a:schemeClr val="bg1"/>
          </a:solidFill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BE8B066A-FC78-3F70-DD27-BC736389C92D}"/>
                </a:ext>
              </a:extLst>
            </p:cNvPr>
            <p:cNvSpPr/>
            <p:nvPr/>
          </p:nvSpPr>
          <p:spPr>
            <a:xfrm>
              <a:off x="207552" y="1614243"/>
              <a:ext cx="4498516" cy="25239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4D0526F-2A40-D886-6A72-8E31D9285202}"/>
                </a:ext>
              </a:extLst>
            </p:cNvPr>
            <p:cNvSpPr/>
            <p:nvPr/>
          </p:nvSpPr>
          <p:spPr>
            <a:xfrm>
              <a:off x="4968040" y="1614242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AE570EFB-FEC7-766E-DC1C-A881EEAD62F3}"/>
                </a:ext>
              </a:extLst>
            </p:cNvPr>
            <p:cNvSpPr/>
            <p:nvPr/>
          </p:nvSpPr>
          <p:spPr>
            <a:xfrm>
              <a:off x="9854840" y="1611578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 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8AE3EA88-82D2-67D6-C163-0CBC676B0087}"/>
                </a:ext>
              </a:extLst>
            </p:cNvPr>
            <p:cNvSpPr/>
            <p:nvPr/>
          </p:nvSpPr>
          <p:spPr>
            <a:xfrm>
              <a:off x="14542632" y="1611578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03455695-D9EC-18EB-3A61-888D7563A1A2}"/>
                </a:ext>
              </a:extLst>
            </p:cNvPr>
            <p:cNvSpPr/>
            <p:nvPr/>
          </p:nvSpPr>
          <p:spPr>
            <a:xfrm>
              <a:off x="19391737" y="1611579"/>
              <a:ext cx="4506290" cy="26172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5.Procedimentos em emergências com inflamáveis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95442CE-0A13-A85A-B62B-4C5938A3C451}"/>
                </a:ext>
              </a:extLst>
            </p:cNvPr>
            <p:cNvSpPr/>
            <p:nvPr/>
          </p:nvSpPr>
          <p:spPr>
            <a:xfrm>
              <a:off x="207552" y="4334065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2C88E9B-03A4-914E-49E8-91F07E9915CC}"/>
                </a:ext>
              </a:extLst>
            </p:cNvPr>
            <p:cNvSpPr/>
            <p:nvPr/>
          </p:nvSpPr>
          <p:spPr>
            <a:xfrm>
              <a:off x="4968040" y="4341167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7. Metodologias de Análise de Riscos: conceitos e exercícios práticos</a:t>
              </a: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08F4BEAE-399F-2066-D652-A0AB2CB61316}"/>
                </a:ext>
              </a:extLst>
            </p:cNvPr>
            <p:cNvSpPr/>
            <p:nvPr/>
          </p:nvSpPr>
          <p:spPr>
            <a:xfrm>
              <a:off x="9863786" y="4342597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608F1973-490B-01D1-6AD1-25E86166BCAE}"/>
                </a:ext>
              </a:extLst>
            </p:cNvPr>
            <p:cNvSpPr/>
            <p:nvPr/>
          </p:nvSpPr>
          <p:spPr>
            <a:xfrm>
              <a:off x="14560523" y="4324450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9. Acidentes com inflamáveis: análise de causas e medidas preventivas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EA02ED01-2644-B71D-22C8-1CE16DAC13C6}"/>
                </a:ext>
              </a:extLst>
            </p:cNvPr>
            <p:cNvSpPr/>
            <p:nvPr/>
          </p:nvSpPr>
          <p:spPr>
            <a:xfrm>
              <a:off x="19391737" y="4341167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10. Planejamento de Resposta a emergências com Inflamáveis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0914378-2967-0DDC-D6A5-0DFF85CAE069}"/>
              </a:ext>
            </a:extLst>
          </p:cNvPr>
          <p:cNvGrpSpPr/>
          <p:nvPr/>
        </p:nvGrpSpPr>
        <p:grpSpPr>
          <a:xfrm>
            <a:off x="469524" y="7776552"/>
            <a:ext cx="22568728" cy="2329674"/>
            <a:chOff x="469524" y="8114488"/>
            <a:chExt cx="22568728" cy="2329674"/>
          </a:xfrm>
          <a:solidFill>
            <a:schemeClr val="bg1"/>
          </a:solidFill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1431D8D6-8DD9-40D6-9860-D5313C477C8F}"/>
                </a:ext>
              </a:extLst>
            </p:cNvPr>
            <p:cNvSpPr/>
            <p:nvPr/>
          </p:nvSpPr>
          <p:spPr>
            <a:xfrm>
              <a:off x="469524" y="8167639"/>
              <a:ext cx="4498516" cy="22765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11. Noções básicas de segurança de processo da instalação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E2DDA47D-1189-40AF-5D3F-CA58DC6B33BB}"/>
                </a:ext>
              </a:extLst>
            </p:cNvPr>
            <p:cNvSpPr/>
            <p:nvPr/>
          </p:nvSpPr>
          <p:spPr>
            <a:xfrm>
              <a:off x="6301185" y="8114488"/>
              <a:ext cx="4498516" cy="21947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12. Noções básicas de gestão de mudanças.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315D4730-E492-934D-F586-14BDC89C0525}"/>
                </a:ext>
              </a:extLst>
            </p:cNvPr>
            <p:cNvSpPr/>
            <p:nvPr/>
          </p:nvSpPr>
          <p:spPr>
            <a:xfrm>
              <a:off x="12264200" y="8138345"/>
              <a:ext cx="10774052" cy="21819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Conteúdo programático prático: Conhecimentos e utilização dos sistemas de segurança contra incêndio com inflamáveis.</a:t>
              </a:r>
            </a:p>
          </p:txBody>
        </p:sp>
      </p:grp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76915840-5CB0-CECB-1388-86A5E3893503}"/>
              </a:ext>
            </a:extLst>
          </p:cNvPr>
          <p:cNvSpPr/>
          <p:nvPr/>
        </p:nvSpPr>
        <p:spPr>
          <a:xfrm>
            <a:off x="5063261" y="8627361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F2516ADF-B362-BD04-86C3-25BCAC88CD4E}"/>
              </a:ext>
            </a:extLst>
          </p:cNvPr>
          <p:cNvSpPr/>
          <p:nvPr/>
        </p:nvSpPr>
        <p:spPr>
          <a:xfrm>
            <a:off x="10974591" y="8501158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E66A736-CC07-4823-6E28-862FF718FBA7}"/>
              </a:ext>
            </a:extLst>
          </p:cNvPr>
          <p:cNvSpPr/>
          <p:nvPr/>
        </p:nvSpPr>
        <p:spPr>
          <a:xfrm>
            <a:off x="228936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1. Estudo da Norma Regulamentadora n.º 20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BE9982D-0C3F-8A73-53DF-54D081BC7016}"/>
              </a:ext>
            </a:extLst>
          </p:cNvPr>
          <p:cNvSpPr/>
          <p:nvPr/>
        </p:nvSpPr>
        <p:spPr>
          <a:xfrm>
            <a:off x="4945113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2. Metodologias de Análise de Riscos: conceitos e exercícios práticos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194B166F-6544-A7E1-8F94-0DA521111B20}"/>
              </a:ext>
            </a:extLst>
          </p:cNvPr>
          <p:cNvSpPr/>
          <p:nvPr/>
        </p:nvSpPr>
        <p:spPr>
          <a:xfrm>
            <a:off x="9700148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3. Permissão para Trabalho com Inflamáveis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1969016-A61C-5418-E4CE-62846F80FA99}"/>
              </a:ext>
            </a:extLst>
          </p:cNvPr>
          <p:cNvSpPr/>
          <p:nvPr/>
        </p:nvSpPr>
        <p:spPr>
          <a:xfrm>
            <a:off x="14516800" y="1135740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4. Acidentes com inflamáveis: análise de causas e medidas preventivas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6542B9B-2C8D-849E-1E63-84AD05FEAAA5}"/>
              </a:ext>
            </a:extLst>
          </p:cNvPr>
          <p:cNvSpPr/>
          <p:nvPr/>
        </p:nvSpPr>
        <p:spPr>
          <a:xfrm>
            <a:off x="19333452" y="11338865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5. Planejamento de Resposta a emergências com Inflamáveis.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B50AA6B-912F-233C-D031-2BDBC65480BE}"/>
              </a:ext>
            </a:extLst>
          </p:cNvPr>
          <p:cNvSpPr/>
          <p:nvPr/>
        </p:nvSpPr>
        <p:spPr>
          <a:xfrm>
            <a:off x="6175526" y="36336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6C3D8F-1B2B-7F1B-FDD4-EBBA02103918}"/>
              </a:ext>
            </a:extLst>
          </p:cNvPr>
          <p:cNvSpPr txBox="1"/>
          <p:nvPr/>
        </p:nvSpPr>
        <p:spPr>
          <a:xfrm>
            <a:off x="5996622" y="43681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 : Conteúdo programático teórico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8FCDA18-5313-8FF7-0916-696AB90805FA}"/>
              </a:ext>
            </a:extLst>
          </p:cNvPr>
          <p:cNvSpPr/>
          <p:nvPr/>
        </p:nvSpPr>
        <p:spPr>
          <a:xfrm>
            <a:off x="6487617" y="6833950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C72BD1-EBFF-3C77-321C-8D8BED5F2EEF}"/>
              </a:ext>
            </a:extLst>
          </p:cNvPr>
          <p:cNvSpPr txBox="1"/>
          <p:nvPr/>
        </p:nvSpPr>
        <p:spPr>
          <a:xfrm>
            <a:off x="6308713" y="6907395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II : Conteúdo programático teórico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5E5430-AC33-3F81-4057-022917AADC97}"/>
              </a:ext>
            </a:extLst>
          </p:cNvPr>
          <p:cNvSpPr/>
          <p:nvPr/>
        </p:nvSpPr>
        <p:spPr>
          <a:xfrm>
            <a:off x="6350417" y="1037001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D83BECF-071B-CDDF-17A7-93D5D2751E1D}"/>
              </a:ext>
            </a:extLst>
          </p:cNvPr>
          <p:cNvSpPr txBox="1"/>
          <p:nvPr/>
        </p:nvSpPr>
        <p:spPr>
          <a:xfrm>
            <a:off x="6171513" y="1044345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 Específico: Conteúdo programático teórico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084BFF6-E7A2-C5E4-EE15-9962784FE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" y="43681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EA8E436-B007-671C-6E34-7C6419C8C5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73" y="30434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074089" y="1275238"/>
            <a:ext cx="12564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r>
              <a:rPr lang="pt-BR" sz="32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25582" y="875129"/>
            <a:ext cx="7952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AC7320-E3CC-7215-22CD-29C14BCFD54A}"/>
              </a:ext>
            </a:extLst>
          </p:cNvPr>
          <p:cNvSpPr txBox="1"/>
          <p:nvPr/>
        </p:nvSpPr>
        <p:spPr>
          <a:xfrm>
            <a:off x="488517" y="4860549"/>
            <a:ext cx="94911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23.3.1 Toda organização deve adotar medidas de prevenção contra incêndios em conformidade 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 a legislação </a:t>
            </a:r>
            <a:r>
              <a:rPr lang="pt-BR" sz="3200" u="sng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Estadual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e, quando aplicável, de forma complementar, com as normas técnicas oficiais.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atual, e ou de acordo com cada estado e sua particularidade.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660926" y="10287402"/>
            <a:ext cx="9491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3CDFD1-C29D-5A98-F262-4B52330BCB82}"/>
              </a:ext>
            </a:extLst>
          </p:cNvPr>
          <p:cNvSpPr txBox="1"/>
          <p:nvPr/>
        </p:nvSpPr>
        <p:spPr>
          <a:xfrm>
            <a:off x="11021681" y="2456795"/>
            <a:ext cx="1235519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Cursos são classificados em: </a:t>
            </a:r>
          </a:p>
          <a:p>
            <a:pPr rtl="0"/>
            <a:endParaRPr lang="pt-BR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Básico 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Intermediário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Avançado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Conteúdo programático de acordo com: </a:t>
            </a: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 INSTRUÇÃO NORMATIVA DE  CADA ESTADO ) 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Dentro do site do corpo de bombeiro de cada estado, vai ter a instrução normativa deles para formação de brigada. Lá vai ter o conteúdo programático e carga horária exata de cada uma delas. </a:t>
            </a: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r>
              <a:rPr lang="pt-BR" sz="4400" b="1" dirty="0">
                <a:solidFill>
                  <a:srgbClr val="FFFFFF"/>
                </a:solidFill>
              </a:rPr>
              <a:t> </a:t>
            </a:r>
          </a:p>
          <a:p>
            <a:endParaRPr lang="pt-BR" dirty="0"/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0706AB4-89F4-7E41-A183-8A46BC6C5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C29B5E4-5208-873C-677D-4124D673B4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01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4" y="-10888"/>
            <a:ext cx="11324785" cy="13796053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87" y="2984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88825" y="1424126"/>
            <a:ext cx="13232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/ Conteúdo programático estadual. </a:t>
            </a:r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72960" y="861238"/>
            <a:ext cx="8143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321324" y="4428309"/>
            <a:ext cx="99190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 </a:t>
            </a:r>
          </a:p>
          <a:p>
            <a:pPr rtl="0"/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conteúdo programático deverá ser  verificado em cada NBR.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acordo com cada NBR de seu respectivo estado . (Seguindo o exemplo: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14276 atual ) </a:t>
            </a:r>
          </a:p>
          <a:p>
            <a:pPr rtl="0"/>
            <a:endParaRPr lang="pt-BR" sz="4000" b="1" dirty="0"/>
          </a:p>
          <a:p>
            <a:endParaRPr lang="pt-B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6ED1B4-58FE-7528-0108-80B95672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069" y="2651205"/>
            <a:ext cx="8943979" cy="100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AA9A23D-9DAC-1B2E-4FB6-0B46572B10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33C6060-5E4C-C020-1D8D-5A72464B5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22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83108" y="2358741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NR-29 Segurança e Saúde nos serviços portuários.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9396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47471" y="2081690"/>
            <a:ext cx="11185512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Sinalização, rotulagem e ficha de segurança de produtos químicos.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Horaria / Validade  A critério do empregador​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Classes e seus perigos;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Marcação, rotulagem e sinalização;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resposta a emergências;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de primeiros socorros;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manuseio seguro;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Requisitos de segurança nos portos para carga, trânsito e descarga; 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Regulamentação da instalação portuária, em especial, a limitação de quantidade.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2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28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45364" y="1335145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31.7.5: APLICAÇÃO DE AGROQUÍMICOS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2465854" y="2308861"/>
            <a:ext cx="11467956" cy="9098280"/>
            <a:chOff x="8392701" y="2062341"/>
            <a:chExt cx="15127728" cy="10285314"/>
          </a:xfrm>
        </p:grpSpPr>
        <p:pic>
          <p:nvPicPr>
            <p:cNvPr id="12" name="Imagem 11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94B11411-159F-9604-E8BA-184B193B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2701" y="2062341"/>
              <a:ext cx="15116730" cy="3345251"/>
            </a:xfrm>
            <a:prstGeom prst="rect">
              <a:avLst/>
            </a:prstGeom>
          </p:spPr>
        </p:pic>
        <p:pic>
          <p:nvPicPr>
            <p:cNvPr id="15" name="Imagem 14" descr="Interface gráfica do usuário, Texto, Aplicativo, chat ou mensagem de texto&#10;&#10;Descrição gerada automaticamente">
              <a:extLst>
                <a:ext uri="{FF2B5EF4-FFF2-40B4-BE49-F238E27FC236}">
                  <a16:creationId xmlns:a16="http://schemas.microsoft.com/office/drawing/2014/main" id="{6A493F76-F4B0-1B82-6F24-B02F7763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1246" y="5398073"/>
              <a:ext cx="15109183" cy="3297806"/>
            </a:xfrm>
            <a:prstGeom prst="rect">
              <a:avLst/>
            </a:prstGeom>
          </p:spPr>
        </p:pic>
        <p:pic>
          <p:nvPicPr>
            <p:cNvPr id="16" name="Imagem 15" descr="Texto&#10;&#10;Descrição gerada automaticamente">
              <a:extLst>
                <a:ext uri="{FF2B5EF4-FFF2-40B4-BE49-F238E27FC236}">
                  <a16:creationId xmlns:a16="http://schemas.microsoft.com/office/drawing/2014/main" id="{D13BF128-E335-A55E-22C0-A3FBB6F5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1146" y="8657706"/>
              <a:ext cx="15080796" cy="368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331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</a:t>
            </a:r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EM MÁQUINAS ESTACIONÁRIAS</a:t>
            </a:r>
          </a:p>
        </p:txBody>
      </p:sp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2401" y="2905330"/>
            <a:ext cx="13001539" cy="7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4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24h TOTAL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EM MÁQUINAS AUTOPROPELIDAS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536" y="2736676"/>
            <a:ext cx="12942114" cy="78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8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40H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Validade: Anual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Reciclagem: 8h mínima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– SUPERVISORES DE ENTRADA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1930876" y="2945878"/>
            <a:ext cx="12201236" cy="8156448"/>
            <a:chOff x="9669315" y="2763891"/>
            <a:chExt cx="14388537" cy="9637274"/>
          </a:xfrm>
        </p:grpSpPr>
        <p:pic>
          <p:nvPicPr>
            <p:cNvPr id="18" name="Imagem 17" descr="Texto&#10;&#10;Descrição gerada automaticamente">
              <a:extLst>
                <a:ext uri="{FF2B5EF4-FFF2-40B4-BE49-F238E27FC236}">
                  <a16:creationId xmlns:a16="http://schemas.microsoft.com/office/drawing/2014/main" id="{842FED48-5A3B-1C76-5F16-5BB3268CC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9315" y="2763891"/>
              <a:ext cx="14351873" cy="8171731"/>
            </a:xfrm>
            <a:prstGeom prst="rect">
              <a:avLst/>
            </a:prstGeom>
          </p:spPr>
        </p:pic>
        <p:pic>
          <p:nvPicPr>
            <p:cNvPr id="19" name="Imagem 18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E6246FFB-C9EC-ECB1-EBAE-0DEC928B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7052" y="10938449"/>
              <a:ext cx="14380800" cy="146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405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CB6D-FFAD-CAD0-2206-28873E5C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92946F-0874-43F5-EDFA-35DD6A775A00}"/>
              </a:ext>
            </a:extLst>
          </p:cNvPr>
          <p:cNvSpPr txBox="1"/>
          <p:nvPr/>
        </p:nvSpPr>
        <p:spPr>
          <a:xfrm>
            <a:off x="1174285" y="895032"/>
            <a:ext cx="68114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31 – VIGIAS E TRABALHADORES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91F7F3-2C06-4540-8529-46747F67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40" y="2189172"/>
            <a:ext cx="2301735" cy="1334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DA434C-1F33-E0BD-BB88-FA392E3EDD7A}"/>
              </a:ext>
            </a:extLst>
          </p:cNvPr>
          <p:cNvSpPr txBox="1"/>
          <p:nvPr/>
        </p:nvSpPr>
        <p:spPr>
          <a:xfrm>
            <a:off x="790077" y="3172113"/>
            <a:ext cx="989087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-Identificação do colaborador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-Carga horária: 16H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-Validade: Anual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-Loca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responsável técnico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colaborador</a:t>
            </a:r>
            <a:b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479EAD-94DC-CADE-7BCF-03F7841B26EF}"/>
              </a:ext>
            </a:extLst>
          </p:cNvPr>
          <p:cNvSpPr txBox="1"/>
          <p:nvPr/>
        </p:nvSpPr>
        <p:spPr>
          <a:xfrm>
            <a:off x="12130249" y="3155744"/>
            <a:ext cx="12960992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-Definições;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-Reconhecimento, avaliação e controle dos riscos;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-Funcionamento de equipamentos utilizados;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-Procedimentos e utilização da Permissão de Entrada 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Critérios de indicação e uso de equipamentos para controle de riscos;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pt-BR" sz="3600" b="1" dirty="0">
                <a:latin typeface="Montserrat" pitchFamily="2" charset="0"/>
              </a:rPr>
            </a:br>
            <a:br>
              <a:rPr lang="pt-BR" sz="3600" b="1" dirty="0">
                <a:latin typeface="Montserrat" pitchFamily="2" charset="0"/>
              </a:rPr>
            </a:br>
            <a:endParaRPr lang="pt-BR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70D861-B618-735F-23BC-8F90F69A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63" y="9589887"/>
            <a:ext cx="20791972" cy="229570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ABCD186-E4FD-C014-2747-4178B40CD9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080234F-96E1-C737-DE28-136EEA8FA2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4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410019" y="694692"/>
            <a:ext cx="965422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19" y="2566967"/>
            <a:ext cx="2301735" cy="1334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9E73609-AE42-52F0-A426-36E9BB24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19" y="3940495"/>
            <a:ext cx="21866219" cy="5339031"/>
          </a:xfrm>
          <a:prstGeom prst="rect">
            <a:avLst/>
          </a:prstGeom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EFE1049-8D33-684A-B95E-FBD07D25EE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F4E88F0-C422-511F-A549-6C29EFC56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D340D6-039B-FE52-82F6-4638C44BE78D}"/>
              </a:ext>
            </a:extLst>
          </p:cNvPr>
          <p:cNvGrpSpPr/>
          <p:nvPr/>
        </p:nvGrpSpPr>
        <p:grpSpPr>
          <a:xfrm>
            <a:off x="9722518" y="-2"/>
            <a:ext cx="14655132" cy="13716001"/>
            <a:chOff x="11184483" y="-2"/>
            <a:chExt cx="13193167" cy="1371600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1F27ABD-8000-E2FF-9237-585BA6FB30C7}"/>
                </a:ext>
              </a:extLst>
            </p:cNvPr>
            <p:cNvSpPr/>
            <p:nvPr/>
          </p:nvSpPr>
          <p:spPr>
            <a:xfrm>
              <a:off x="12585032" y="-1"/>
              <a:ext cx="11792618" cy="13716000"/>
            </a:xfrm>
            <a:prstGeom prst="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234BA7F4-B102-57FE-E86D-D55A12B0FD09}"/>
                </a:ext>
              </a:extLst>
            </p:cNvPr>
            <p:cNvSpPr/>
            <p:nvPr/>
          </p:nvSpPr>
          <p:spPr>
            <a:xfrm>
              <a:off x="11184483" y="-2"/>
              <a:ext cx="9293264" cy="13716000"/>
            </a:xfrm>
            <a:prstGeom prst="round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39453" y="2779583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939453" y="3983102"/>
            <a:ext cx="75887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Programa de Controle Médico de Saúde Ocupacional – PCMSO é um relatório elaborado por profissional ou empresa especializada em medicina e segurança do trabalho, que especifica os exames, procedimentos e condutas a serem adotadas pelas empresas em função dos riscos aos quais os empregados se expõem no ambiente de trabalho. 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9" y="3663258"/>
            <a:ext cx="1683929" cy="97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06516" y="619029"/>
            <a:ext cx="13805683" cy="1289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(dados como nome,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das condutas médico-administrativas necessárias no caso de alteração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exames complementares (caso o empregador concorde);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de palestras, cursos e treinamentos voltados para a prevenção de doenças do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ações votadas para a promoção da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das visitas periódicas aos postos de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Determinação dos indicadores de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treinamentos em primeiros socorros;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Criação do relatório anual do 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data de apresentação do relatório para discussão junto à CIPA e a alta gestão.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78580CC-632E-A108-0196-CEA89F221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00D7F12-5DCE-3273-733A-5CA96AFE3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227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3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4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6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410019" y="694692"/>
            <a:ext cx="1140986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30" y="1999444"/>
            <a:ext cx="2301735" cy="133434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D1BCEC8-52FC-28C3-CE7B-95A30C77A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13" y="3113946"/>
            <a:ext cx="17593466" cy="64832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DED37-0ECD-574C-CFAE-FA0BD1B761C6}"/>
              </a:ext>
            </a:extLst>
          </p:cNvPr>
          <p:cNvSpPr txBox="1"/>
          <p:nvPr/>
        </p:nvSpPr>
        <p:spPr>
          <a:xfrm>
            <a:off x="1410821" y="2386917"/>
            <a:ext cx="131369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4C2F95E-71D6-8CC1-46E8-0146036C5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30" y="10730635"/>
            <a:ext cx="17600849" cy="2381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54C927-5691-F791-9854-2EA31C015794}"/>
              </a:ext>
            </a:extLst>
          </p:cNvPr>
          <p:cNvSpPr txBox="1"/>
          <p:nvPr/>
        </p:nvSpPr>
        <p:spPr>
          <a:xfrm>
            <a:off x="1414113" y="9929414"/>
            <a:ext cx="176215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do documento de comprovação da capacitação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114B928-0DC1-F591-5B45-1E7BF75353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D650F1-008A-0A41-D754-444F767435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179763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6412" y="1473811"/>
            <a:ext cx="9125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2" y="281396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66412" y="3807210"/>
            <a:ext cx="8344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NR 33 do MTE trata sobre os requisitos mínimos para identificação de espaços confinados e o reconhecimento, avaliação, monitoramento e controle dos riscos existentes, de forma a garantir permanentemente a segurança e saúde dos trabalhadores que interagem direta ou indiretamente nestes espaços.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40574" y="2797250"/>
            <a:ext cx="11746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33 - Segurança e Saúde no Trabalho em Espaços Confinados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01 (um) ano</a:t>
            </a:r>
          </a:p>
          <a:p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5F41D3C-829B-09CF-5ECE-A2E2A4AC2662}"/>
              </a:ext>
            </a:extLst>
          </p:cNvPr>
          <p:cNvSpPr/>
          <p:nvPr/>
        </p:nvSpPr>
        <p:spPr>
          <a:xfrm>
            <a:off x="11840574" y="7454310"/>
            <a:ext cx="11746122" cy="42340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967EA-9E7A-798D-167A-6511ABB09A3F}"/>
              </a:ext>
            </a:extLst>
          </p:cNvPr>
          <p:cNvSpPr txBox="1"/>
          <p:nvPr/>
        </p:nvSpPr>
        <p:spPr>
          <a:xfrm>
            <a:off x="12379446" y="7871951"/>
            <a:ext cx="10874057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Os instrutores devem possuir comprovada proficiência no conteúdo que irão ministrar.​</a:t>
            </a:r>
          </a:p>
          <a:p>
            <a:pPr algn="ctr"/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Deverá constar assinatura e o conselho de classe do profissional da área de segurança do trabalho,  no certificado do funcionário. Caso o instrutor não seja qualificado na área de segurança do trabalho, deverá ser anexado o certificado de proficiência do instrutor (Habilitação do profissional apto a ministrar o treinamento de espaço confinado).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0A0EC07-0CB2-50C1-88E2-A6B807228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E7166A0-88F3-8153-86A4-0C75858567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0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39414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51228" y="1272951"/>
            <a:ext cx="847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CONFINADOS​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49F3DA1-5E7D-D6E8-C789-ED01C0000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73100"/>
              </p:ext>
            </p:extLst>
          </p:nvPr>
        </p:nvGraphicFramePr>
        <p:xfrm>
          <a:off x="1217343" y="4311859"/>
          <a:ext cx="13027769" cy="77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916133" y="1887408"/>
            <a:ext cx="1024417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Trabalhadores autorizados e Vigias:​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definições;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reconhecimento, avaliação e controle de riscos;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funcionamento de equipamentos utilizados;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e utilização da Permissão de Entrada e Trabalho;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noções de resgate e primeiros socorros​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Supervisores: 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espaços confinados;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indicação e uso de equipamentos para controle de riscos​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Conhecimentos sobre práticas seguras em espaços confinados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 de segurança e saúde no trabalho​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proteção respiratória​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classificada;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operações de salvamento.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176CF38-FDE6-D0D8-1F85-184EC71A1C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9E06685-9D85-BCD4-6E58-297837D25C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922" y="2596390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2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(solda)</a:t>
            </a:r>
            <a:r>
              <a:rPr lang="pt-BR" sz="3600" b="1" dirty="0">
                <a:solidFill>
                  <a:srgbClr val="000000"/>
                </a:solidFill>
                <a:latin typeface="Montserrat" pitchFamily="2" charset="0"/>
              </a:rPr>
              <a:t>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60085" y="864598"/>
            <a:ext cx="1227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Critérios para aceitação: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8ED215-B81A-69E8-A041-E5C0D407258D}"/>
              </a:ext>
            </a:extLst>
          </p:cNvPr>
          <p:cNvSpPr txBox="1"/>
          <p:nvPr/>
        </p:nvSpPr>
        <p:spPr>
          <a:xfrm>
            <a:off x="11060085" y="4771796"/>
            <a:ext cx="122764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Conteúdo Programático: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4.2.1 Atividade com Solda – Riscos e Formas de Prevenção: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da Solda Elétrica;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Radiações Não Ionizantes;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Gases e Fumos Metálicos;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Máquinas de Solda;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Cabos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Eletrodos;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Circuito de Corrente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Eletrodos Especiais;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Processos Especiais (Arco Submerso,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Mag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Tig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na Operação de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Goivagem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EPI e EPC.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Proteção Elétrica - Quadros, Disjuntores e Cabos de Alimentação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8F1D6B1-573A-D461-19D5-13B69A0080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4C25C1-8BC5-2C95-34B0-F0AB1ECB05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8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D7E4-F605-E8BE-BF39-A235EC8C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630258B-1EC5-CAE3-8ED1-048590C0B788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3EA9EF1-5199-6153-6B3B-6E2875C1380C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6C2AB6-DC84-CA7D-4E67-138A1AB64C4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(observador)​​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C17F82-1176-EE12-4737-42F905D822C3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862E5-5C1E-CE43-4892-5B9F3B863F63}"/>
              </a:ext>
            </a:extLst>
          </p:cNvPr>
          <p:cNvSpPr txBox="1"/>
          <p:nvPr/>
        </p:nvSpPr>
        <p:spPr>
          <a:xfrm>
            <a:off x="10986933" y="937750"/>
            <a:ext cx="12276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503295-DBA6-9E9E-BE73-5673F331039C}"/>
              </a:ext>
            </a:extLst>
          </p:cNvPr>
          <p:cNvSpPr txBox="1"/>
          <p:nvPr/>
        </p:nvSpPr>
        <p:spPr>
          <a:xfrm>
            <a:off x="10986933" y="5500962"/>
            <a:ext cx="1227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Classes de fogo;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Métodos de extinção;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Tipos de equipamentos de combate a incêndio;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Sistemas de alarme e comunicação;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Rotas de fuga;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Equipamento de proteção individual e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Práticas de prevenção e combate a incêndio.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884F3B-3F2E-271E-34D0-28A3C3C34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09958EA-41D3-9824-73E2-D56480A57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38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Listrada 10">
            <a:extLst>
              <a:ext uri="{FF2B5EF4-FFF2-40B4-BE49-F238E27FC236}">
                <a16:creationId xmlns:a16="http://schemas.microsoft.com/office/drawing/2014/main" id="{407066BD-5BF7-5BBF-9F09-DD1208C953D7}"/>
              </a:ext>
            </a:extLst>
          </p:cNvPr>
          <p:cNvSpPr/>
          <p:nvPr/>
        </p:nvSpPr>
        <p:spPr>
          <a:xfrm>
            <a:off x="19984739" y="9863219"/>
            <a:ext cx="890758" cy="6145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32002" y="1620844"/>
            <a:ext cx="8627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65533" y="4048929"/>
            <a:ext cx="834459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estabelece os requisitos e as medidas de prevenção para o trabalho em altura, envolvendo o planejamento, a organização e a execução, de forma a garantir a segurança e a saúde dos trabalhadores envolvidos direta ou indiretamente com esta atividade.​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uso de escada individual, será necessário capacitação conforme o novo Anexo III da NR-35 (vigente a partir de 02 janeiro de 2026), podendo ser mencionada no certificado, ou um certificado a parte.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33421" y="1963647"/>
            <a:ext cx="11746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Trabalho em Altura (Capacitação).​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1270A7C-D57D-CC76-D208-99562F856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037177"/>
              </p:ext>
            </p:extLst>
          </p:nvPr>
        </p:nvGraphicFramePr>
        <p:xfrm>
          <a:off x="11939980" y="4682364"/>
          <a:ext cx="12978643" cy="971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ta: Curva para a Direita 9">
            <a:extLst>
              <a:ext uri="{FF2B5EF4-FFF2-40B4-BE49-F238E27FC236}">
                <a16:creationId xmlns:a16="http://schemas.microsoft.com/office/drawing/2014/main" id="{117C3204-D65A-1FD3-3A7B-84ACBCEBA85E}"/>
              </a:ext>
            </a:extLst>
          </p:cNvPr>
          <p:cNvSpPr/>
          <p:nvPr/>
        </p:nvSpPr>
        <p:spPr>
          <a:xfrm rot="20724807">
            <a:off x="10759609" y="8408119"/>
            <a:ext cx="993534" cy="1735128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1830FC6-CDC7-C6DD-A83E-F77169D22E72}"/>
              </a:ext>
            </a:extLst>
          </p:cNvPr>
          <p:cNvSpPr/>
          <p:nvPr/>
        </p:nvSpPr>
        <p:spPr>
          <a:xfrm>
            <a:off x="21032406" y="8777454"/>
            <a:ext cx="2895210" cy="2856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6ED05E-968B-418A-2CDC-28B129438217}"/>
              </a:ext>
            </a:extLst>
          </p:cNvPr>
          <p:cNvSpPr txBox="1"/>
          <p:nvPr/>
        </p:nvSpPr>
        <p:spPr>
          <a:xfrm>
            <a:off x="20816799" y="9604638"/>
            <a:ext cx="326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4A67176-756B-D24D-51E8-5F01F4529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837E9A0-A913-B02C-28F7-28AED85EE6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2" y="2944283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1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81786" y="1785026"/>
            <a:ext cx="8568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19466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575281" y="3815667"/>
            <a:ext cx="208241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Deve, no mínimo, incluir: normas e regulamentos aplicáveis ao trabalho em altura; 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de risco e condições impeditivas;​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potenciais inerentes ao trabalho em altura e medidas de prevenção e controle;​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Sistemas, equipamentos e procedimentos de proteção coletiva;​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 para trabalho em altura:​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Seleção, inspeção, conservação e limitação de uso;​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Acidentes típicos em trabalhos em altura;​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Condutas em emergências, incluindo noções de técnicas de resgate e de primeiros socorros.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0FE924A-5BA0-B08A-1128-846DD910A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B7B53B1-D0ED-273D-6DA7-E6E98F0F65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50E245-9B17-3EE4-6549-BB13E2E61D5D}"/>
              </a:ext>
            </a:extLst>
          </p:cNvPr>
          <p:cNvSpPr txBox="1"/>
          <p:nvPr/>
        </p:nvSpPr>
        <p:spPr>
          <a:xfrm>
            <a:off x="1498085" y="9277749"/>
            <a:ext cx="20824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uso de escada individual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contemplando uso seguro de escada;​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Capacitação conforme item 35.4 da NR-35. ​</a:t>
            </a:r>
          </a:p>
        </p:txBody>
      </p:sp>
    </p:spTree>
    <p:extLst>
      <p:ext uri="{BB962C8B-B14F-4D97-AF65-F5344CB8AC3E}">
        <p14:creationId xmlns:p14="http://schemas.microsoft.com/office/powerpoint/2010/main" val="2044195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406C-EA6B-88D7-9182-09FD382E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62" y="-3830028"/>
            <a:ext cx="28543402" cy="22598093"/>
            <a:chOff x="-3452162" y="-3830028"/>
            <a:chExt cx="28543402" cy="2259809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82" y="11056694"/>
              <a:ext cx="7390591" cy="8032151"/>
              <a:chOff x="-93141" y="1481760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-93141" y="1481760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272817" y="2061273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3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A521F0-17E6-4D28-5403-4723BE88D02A}"/>
              </a:ext>
            </a:extLst>
          </p:cNvPr>
          <p:cNvSpPr txBox="1"/>
          <p:nvPr/>
        </p:nvSpPr>
        <p:spPr>
          <a:xfrm>
            <a:off x="1453770" y="1679144"/>
            <a:ext cx="1120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– Capacitação da Equipe de Salvamento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96A0D3-994D-0C13-3413-24623004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86" y="3043072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B44CC3-1AB3-E571-F28A-53A14213384B}"/>
              </a:ext>
            </a:extLst>
          </p:cNvPr>
          <p:cNvSpPr txBox="1"/>
          <p:nvPr/>
        </p:nvSpPr>
        <p:spPr>
          <a:xfrm>
            <a:off x="389401" y="3932661"/>
            <a:ext cx="12265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35.7.1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organização deve estabelecer, implementar e manter procedimentos de respostas aos cenários de emergências de trabalho em altura, considerando, além do disposto na NR-01: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os perigos associados à operação de resgate;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a equipe de emergência e salvamento necessária e o seu dimensionamento;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tempo estimado para o resgate; e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as técnicas apropriadas, equipamentos pessoais e/ou coletivos específicos e sistema de resgate disponível, de forma a reduzir o tempo de suspensão inerte do trabalhador e sua exposição aos perigos existentes.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35.7.3.1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Quando realizado por equipe interna, a organização deve estabelecer o conteúdo e carga horária da capacitação em função dos cenários de emergência.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085595-8867-8479-2325-35AD040F2684}"/>
              </a:ext>
            </a:extLst>
          </p:cNvPr>
          <p:cNvSpPr txBox="1"/>
          <p:nvPr/>
        </p:nvSpPr>
        <p:spPr>
          <a:xfrm>
            <a:off x="13112474" y="4338129"/>
            <a:ext cx="11115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Capacitação da Equipe de Salvamento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e 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62D4059-5124-F195-D2A1-87E58D674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3A1D196-5B66-4ED2-A1F1-EADCCEDB03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75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C003-D6D4-1BB1-4D8C-4198D46C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AC610-51DD-E694-BE29-05B3AC9BF2EC}"/>
              </a:ext>
            </a:extLst>
          </p:cNvPr>
          <p:cNvSpPr txBox="1"/>
          <p:nvPr/>
        </p:nvSpPr>
        <p:spPr>
          <a:xfrm>
            <a:off x="1121000" y="1279982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Certificados/Comprovação de Experiência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E550F9-5994-0697-F5DA-7D0E5FC6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22088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2E046E-C9B2-D78F-0ACC-51CCE37CFFF3}"/>
              </a:ext>
            </a:extLst>
          </p:cNvPr>
          <p:cNvSpPr txBox="1"/>
          <p:nvPr/>
        </p:nvSpPr>
        <p:spPr>
          <a:xfrm>
            <a:off x="563916" y="3524629"/>
            <a:ext cx="11115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operação em máquinas/equipamentos e 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atividades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os critérios de aceitação para certificados serão os mencionados.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caso de não possuir certificado será aceito a CTPS 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a nomenclatura 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função e mínimo 2 anos de experiência comprovada.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83A9011-E07E-F145-6A0C-2D081217F0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A68F625-ABAC-3BBB-41B7-63AD0F21F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5F267E-955C-DEAA-69BC-69C4C158FDE4}"/>
              </a:ext>
            </a:extLst>
          </p:cNvPr>
          <p:cNvSpPr txBox="1"/>
          <p:nvPr/>
        </p:nvSpPr>
        <p:spPr>
          <a:xfrm>
            <a:off x="12188825" y="3524629"/>
            <a:ext cx="11115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(Certificado):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aluno e CPF/RG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equipamento/curso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e 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de validade informado ou necessidade de reciclagem conforme normas internas/legais.</a:t>
            </a:r>
          </a:p>
        </p:txBody>
      </p:sp>
    </p:spTree>
    <p:extLst>
      <p:ext uri="{BB962C8B-B14F-4D97-AF65-F5344CB8AC3E}">
        <p14:creationId xmlns:p14="http://schemas.microsoft.com/office/powerpoint/2010/main" val="2882708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C5E25-8AD5-25B6-1529-6801C5DD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5F9CC74E-9BE8-1D26-9852-A7B119578A3C}"/>
              </a:ext>
            </a:extLst>
          </p:cNvPr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063E861-89A8-3C57-FAF6-02E534261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24BCADF-8392-6896-6E16-8F84C2C2A603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C1F0EB3-EB9E-46F1-4469-2B6A168DFB1D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0E174A27-0E75-B8BE-634D-33247CDE38D9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4AB161B-C6A9-926E-4BED-875876404611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A5E70905-D0F5-ABF0-042A-0AB9D89A989D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43AEE7D3-92D7-FE43-96A7-A2891B07B05E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735BB-8177-DC82-203C-DB5B5C7538BD}"/>
              </a:ext>
            </a:extLst>
          </p:cNvPr>
          <p:cNvSpPr txBox="1"/>
          <p:nvPr/>
        </p:nvSpPr>
        <p:spPr>
          <a:xfrm>
            <a:off x="1121000" y="1279982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de Curso Profissionalizante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176147-61FB-0D9C-21C9-076699DF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22088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20F397-F804-FC15-46EB-32ACF55C50C5}"/>
              </a:ext>
            </a:extLst>
          </p:cNvPr>
          <p:cNvSpPr txBox="1"/>
          <p:nvPr/>
        </p:nvSpPr>
        <p:spPr>
          <a:xfrm>
            <a:off x="563916" y="2674043"/>
            <a:ext cx="2547850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obrigatórios: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aluno, CPF/RG, nome do curso, carga horária, datas, instituição emissora, CNPJ e assinatura responsável.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Instituição válida: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ativo, atuação compatível com o curso e possibilidade de verificação (site/contato).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pertinente à atividade exercida e, quando aplicável, em conformidade com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Autenticidade: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 rasuras ou inconsistências; certificados digitais com QR Code ou código de validação.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informado ou necessidade de reciclagem conforme normas internas/legais.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6804B1-6E93-A7D4-C605-0A04BE2114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95F7DE0-97A1-1FE5-4264-53636D6CD8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987E7-A9CD-0CE4-CDDB-18473DD3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9645778A-4DB7-D30F-2CA5-EB0B0B9E0335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AB2EA92-0C2E-7DEC-E6C0-3F141ACE1B62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0F11861-0BC8-5558-CC3F-1DFBCAB202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AF680-1750-FBD3-742A-00D77520BF5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23633D0-39AC-1F32-2869-C65FD6B61BCA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108A8A3-6659-5E6B-E680-204186C448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26B050C-7068-F232-58F3-ED4D6FFE292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FFCA2E9-9B77-D97E-44D9-ACF4E9C3C733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AD29BBA-A135-6B7A-5A3A-C0DEDD4C8E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DB0A20C-ED91-E223-0C18-DC2B1C11DCF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F391768-4172-7F75-CB6C-93521F99F894}"/>
              </a:ext>
            </a:extLst>
          </p:cNvPr>
          <p:cNvSpPr/>
          <p:nvPr/>
        </p:nvSpPr>
        <p:spPr>
          <a:xfrm>
            <a:off x="10878401" y="2075181"/>
            <a:ext cx="12188825" cy="106490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Conforme a NR 01, o MEI/PP pode ser dispensado de elaborar o Programa de Controle Médico de Saúde Ocupacional (PCMSO) quando classificado em graus de risco 1 ou 2, ou por opção da contratante. No entanto, mesmo quando dispensado, a contratante direta deve assumir a responsabilidade pelo MEI/PP em seu próprio PCMSO, assegurando a realização de todos os exames médicos previstos. O ASO deve conter o nome e registro do médico responsável pelo PCMSO quando este for utilizado, o que é obrigatório no caso do MEI/PP estar sob o PCMSO da contratante. Isso garante que todos os exames médicos necessários sejam realizados e documentados adequadamente, conforme exigido pela regulamentação vigente.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Referências Normativas: NR 01:Item 1.8.1 e 1.8.1.1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Dispensam o MEI/PP, ME e EPP de graus de risco 1 e 2 de elaborar o PCMSO, mas não da realização de exames médicos e emissão do ASO.NR 07 Item 7.5.19.1</a:t>
            </a:r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97A0808F-2453-C3AA-8927-D626443E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2A3A0D4-2DD4-634E-724B-C29637C4A02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F4AB4007-07D8-5AC0-8D0C-328AAE16583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525DCBE5-5B1A-420E-FEC5-DB6C0A064AD0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1005B65-1A04-15D4-C7AB-9B31E564F129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31F8B233-E980-2838-957D-19BE563A18BF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E34338C7-3CEE-F238-1BFB-F736AEE35371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34504E4-2498-F2F7-9EBB-C272BB186906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PCMSO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BD7E6145-AA3D-28A3-3619-E6057892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41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408D-5668-497B-A2C8-EE71D77D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BE996B-9C91-0849-752B-24EC13A3108D}"/>
              </a:ext>
            </a:extLst>
          </p:cNvPr>
          <p:cNvSpPr txBox="1"/>
          <p:nvPr/>
        </p:nvSpPr>
        <p:spPr>
          <a:xfrm>
            <a:off x="1475459" y="1784344"/>
            <a:ext cx="1439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identificação do conselho de classe (exemplo: CREA, CRM, COREN, </a:t>
            </a:r>
            <a:r>
              <a:rPr lang="pt-BR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B71CDA-B4C3-4D04-4FF3-018428F6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EEA8B6-D909-E45D-AC93-A61D55C8207A}"/>
              </a:ext>
            </a:extLst>
          </p:cNvPr>
          <p:cNvSpPr txBox="1"/>
          <p:nvPr/>
        </p:nvSpPr>
        <p:spPr>
          <a:xfrm>
            <a:off x="1500318" y="4121445"/>
            <a:ext cx="21472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identificação do conselho de classe: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obrigatório, válido e vigente, emitido pelo conselho profissional competente (ex.: CREA, CRM, COREN), comprovando habilitação legal para o exercício da função.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12B2917-52DC-7C6F-6761-AB13E4DD4C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C57D07C-BDD2-C2CC-68DA-22847D242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7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EB3E-FB84-8D2C-115D-697BCC53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BD0981-9BAF-10E6-54CD-C92FEEBBBC55}"/>
              </a:ext>
            </a:extLst>
          </p:cNvPr>
          <p:cNvSpPr txBox="1"/>
          <p:nvPr/>
        </p:nvSpPr>
        <p:spPr>
          <a:xfrm>
            <a:off x="1518504" y="1608905"/>
            <a:ext cx="1011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vacinação (Febre amarela, hepatite B e dupla adulto)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7B0F83-332E-F7F8-0131-72693E56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082A4F-BED7-83B7-BB35-F9B2C8008A99}"/>
              </a:ext>
            </a:extLst>
          </p:cNvPr>
          <p:cNvSpPr txBox="1"/>
          <p:nvPr/>
        </p:nvSpPr>
        <p:spPr>
          <a:xfrm>
            <a:off x="1678038" y="3968917"/>
            <a:ext cx="207247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vacinação: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que comprove esquema vacinal completo e vigente, de acordo com os riscos ocupacionais da função, contemplando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febre amarela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hepatite B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dupla adulto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CFAE68-F512-2CBE-EAAA-863F531D8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39F3129-F245-124B-B6F9-620B69B6F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2379C-D3AF-3AD5-22ED-0ABC7679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2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20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4085AF-5CE5-66C9-ED08-1B0B4171CAB3}"/>
              </a:ext>
            </a:extLst>
          </p:cNvPr>
          <p:cNvSpPr txBox="1"/>
          <p:nvPr/>
        </p:nvSpPr>
        <p:spPr>
          <a:xfrm>
            <a:off x="914965" y="1387771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de Malária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092E30-8D81-D043-5444-D72A0081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74" y="2406498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408002-06C2-C69A-BE06-57E2F685AA7C}"/>
              </a:ext>
            </a:extLst>
          </p:cNvPr>
          <p:cNvSpPr txBox="1"/>
          <p:nvPr/>
        </p:nvSpPr>
        <p:spPr>
          <a:xfrm>
            <a:off x="914965" y="3245840"/>
            <a:ext cx="234132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Exame de malária: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Comprovação de exame laboratorial válido, com resultado negativo, realizado dentro do prazo estabelecido, conforme exigência legal, contratual ou risco ocupacional da atividade.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validação do exame:</a:t>
            </a:r>
            <a:b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laboratorial oficial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(ex.: gota espessa ou teste rápido validado)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 negativo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claramente identificado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 dentro 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definido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pela empresa, contrato ou procedimento interno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trabalhador (nome completo e documento)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laboratório emissor (nome, CNPJ e assinatura/responsável técnico)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5452207-1755-D5A2-1FC6-40FB684D4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43BD427-6BB9-E85C-91AE-F74E28E7B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93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4EF0-5CE9-2DD3-39E9-7CA5FF55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625070-A54D-43BA-9F4E-E361F3FB47A4}"/>
              </a:ext>
            </a:extLst>
          </p:cNvPr>
          <p:cNvSpPr txBox="1"/>
          <p:nvPr/>
        </p:nvSpPr>
        <p:spPr>
          <a:xfrm>
            <a:off x="1121000" y="1674958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 Segura (prático) off </a:t>
            </a:r>
            <a:r>
              <a:rPr lang="pt-BR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road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E241A1-986A-7DFD-0AA7-DC40F8F2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09" y="269368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ED9EF1-7C7A-3229-C6B8-D9683B2CFC6E}"/>
              </a:ext>
            </a:extLst>
          </p:cNvPr>
          <p:cNvSpPr txBox="1"/>
          <p:nvPr/>
        </p:nvSpPr>
        <p:spPr>
          <a:xfrm>
            <a:off x="1121000" y="3770159"/>
            <a:ext cx="20824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✔ Direção Segura (prático):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Treinamento prático de direção segura, com avaliação presencial da condução veicular, ministrado por instrutor habilitado, comprovando aptidão do condutor para o exercício da atividade.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Critérios mínimos de aceite: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Identificação do instrutor ou instituição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Descrição da </a:t>
            </a:r>
            <a:r>
              <a:rPr lang="pt-BR" sz="3200" b="1" dirty="0">
                <a:solidFill>
                  <a:schemeClr val="bg1"/>
                </a:solidFill>
              </a:rPr>
              <a:t>atividade prática realizada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Data e local do treinamento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Avaliação com </a:t>
            </a:r>
            <a:r>
              <a:rPr lang="pt-BR" sz="3200" b="1" dirty="0">
                <a:solidFill>
                  <a:schemeClr val="bg1"/>
                </a:solidFill>
              </a:rPr>
              <a:t>resultado aprovado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ED8E39F-218F-117E-1A81-CD83803AE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5F07D22-4757-1EB2-845C-C528E441A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68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90E1-BAA8-F354-2B67-F538C24D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2A486C-875D-2E9B-0198-94457E11A98B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Boletim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0B20B9-03BA-8191-A151-474A9152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F8864F-85B6-703A-CD48-84F2102CAAD8}"/>
              </a:ext>
            </a:extLst>
          </p:cNvPr>
          <p:cNvSpPr txBox="1"/>
          <p:nvPr/>
        </p:nvSpPr>
        <p:spPr>
          <a:xfrm>
            <a:off x="1678038" y="4315337"/>
            <a:ext cx="208241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Chefe de Boletim: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documento que comprove treinamento e habilitação para a função de Chefe de Boletim, emitido por instituição ou empresa responsável, com definição clara das atribuições, carga horária e validade.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instituição ou empresa emissora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 função de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de Boletim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ou registro de capacitação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E2EC39-C1AE-C96B-88A1-B645EEAAF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ABE5E47-EDC9-6D6D-EFC5-4E27E97352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32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52F5-EC27-A404-B653-89E97EE9C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0A5B722A-6CE6-5DB3-B52A-BAFB3C57CF2D}"/>
              </a:ext>
            </a:extLst>
          </p:cNvPr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17802FD-BCBE-F57D-EFF4-796ED428C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D4A1B02-A4D1-EF60-9B09-49C74FC19EEA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BC877407-636B-FE64-A848-63833ACDF6BC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5862AE05-D2E9-69E4-24EB-364AA7EF58C7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24ED62-B651-97A1-D7A9-C883DD6A6EDE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Integração Rumo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516C8F-CADA-7BE7-6426-7DFB1E8E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FD07B4-F9F5-2097-3CB5-7BBD0A5E0811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" name="Imagem 9" descr="Código QR&#10;&#10;O conteúdo gerado por IA pode estar incorreto.">
            <a:extLst>
              <a:ext uri="{FF2B5EF4-FFF2-40B4-BE49-F238E27FC236}">
                <a16:creationId xmlns:a16="http://schemas.microsoft.com/office/drawing/2014/main" id="{E9319026-2955-2626-EF78-49FFA6ED5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289" y="2883113"/>
            <a:ext cx="12111678" cy="8566534"/>
          </a:xfrm>
          <a:prstGeom prst="rect">
            <a:avLst/>
          </a:prstGeom>
        </p:spPr>
      </p:pic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87AFC63-F1BE-9324-C7DA-D145D79982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F2B3F0F-15B5-D7C1-644D-8BF3049AE8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E3E7801B-9787-B1DC-E670-9E2EF1BD95F4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EF307F45-C857-D62B-1E2D-60C1A38E74F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7392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7 Regras da Vida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5" name="Imagem 14" descr="Texto, Código QR&#10;&#10;O conteúdo gerado por IA pode estar incorreto.">
            <a:extLst>
              <a:ext uri="{FF2B5EF4-FFF2-40B4-BE49-F238E27FC236}">
                <a16:creationId xmlns:a16="http://schemas.microsoft.com/office/drawing/2014/main" id="{9C02E0AE-4C18-E8F2-CDAA-44FE1DCA0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402" y="2965444"/>
            <a:ext cx="11720255" cy="8344654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14312348" y="6062870"/>
            <a:ext cx="3200400" cy="4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4701832" y="6623248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0244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ROF (ICEC), RO II (ICEC), RO III (ICEC),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8" y="4323413"/>
            <a:ext cx="9617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módulo do curso deve coincidir com o módulo cadastrado.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0314" y="2912913"/>
            <a:ext cx="11686715" cy="831055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4232835" y="6081131"/>
            <a:ext cx="3538330" cy="35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686117" y="6641510"/>
            <a:ext cx="1543955" cy="297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3883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00743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 (via ICEC);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581" y="2892965"/>
            <a:ext cx="11463457" cy="8244923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4272591" y="6019839"/>
            <a:ext cx="4432852" cy="42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840980" y="6580217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8718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73319" y="2063380"/>
            <a:ext cx="6826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 </a:t>
            </a:r>
            <a:br>
              <a:rPr lang="pt-BR" sz="3200" b="1" dirty="0">
                <a:latin typeface="Montserrat" pitchFamily="2" charset="0"/>
              </a:rPr>
            </a:br>
            <a:r>
              <a:rPr lang="pt-BR" sz="2400" dirty="0">
                <a:latin typeface="Montserrat" pitchFamily="2" charset="0"/>
              </a:rPr>
              <a:t>(Outras instituições)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horária: 8h</a:t>
            </a:r>
            <a:endParaRPr lang="pt-BR" sz="4400" dirty="0"/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995142" y="2281391"/>
            <a:ext cx="12188825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Introdução aos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Médicas Graves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Paradas Cardiorrespiratórias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 Súbito e Tonturas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Desmaio, Convulsões e Epilepsia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 e Traumas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Hemorragias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Fraturas, Entorses e Imobilização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Afogamento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Choques Elétricos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Queimaduras e Lesões Térmicas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Sangramento Nasal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Reação Alérgica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Envenenamento e Intoxicações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Engasgos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Envolvendo Animais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de Cachorro ou Gato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e Picadas de Insetos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Comunicação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181353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 (Razão social,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Relatório analítico;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Plano de ação.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6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ustom 49">
      <a:dk1>
        <a:srgbClr val="043765"/>
      </a:dk1>
      <a:lt1>
        <a:srgbClr val="FFFFFF"/>
      </a:lt1>
      <a:dk2>
        <a:srgbClr val="FFFFFF"/>
      </a:dk2>
      <a:lt2>
        <a:srgbClr val="FFFFFF"/>
      </a:lt2>
      <a:accent1>
        <a:srgbClr val="043765"/>
      </a:accent1>
      <a:accent2>
        <a:srgbClr val="32A6E5"/>
      </a:accent2>
      <a:accent3>
        <a:srgbClr val="1D9F7F"/>
      </a:accent3>
      <a:accent4>
        <a:srgbClr val="F78344"/>
      </a:accent4>
      <a:accent5>
        <a:srgbClr val="BDCCD3"/>
      </a:accent5>
      <a:accent6>
        <a:srgbClr val="9F4BB9"/>
      </a:accent6>
      <a:hlink>
        <a:srgbClr val="043765"/>
      </a:hlink>
      <a:folHlink>
        <a:srgbClr val="BDCCD3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Default Theme" id="{36DA3193-E27E-FA4E-8F4B-A46548D5ED90}" vid="{6DB7C77F-71F4-924D-BC09-02026BF8B4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F57982AD71E4BBDF8C0B4B42489D2" ma:contentTypeVersion="16" ma:contentTypeDescription="Crie um novo documento." ma:contentTypeScope="" ma:versionID="6c06fcb861e8cb2752854fba8746e6bc">
  <xsd:schema xmlns:xsd="http://www.w3.org/2001/XMLSchema" xmlns:xs="http://www.w3.org/2001/XMLSchema" xmlns:p="http://schemas.microsoft.com/office/2006/metadata/properties" xmlns:ns2="9b6fbe61-e3c2-484b-9ba4-b5e5efa8f9f0" xmlns:ns3="d0df50d3-186c-4522-ad55-f28590294df4" targetNamespace="http://schemas.microsoft.com/office/2006/metadata/properties" ma:root="true" ma:fieldsID="e1965245585848aeece505f6ef163ce0" ns2:_="" ns3:_="">
    <xsd:import namespace="9b6fbe61-e3c2-484b-9ba4-b5e5efa8f9f0"/>
    <xsd:import namespace="d0df50d3-186c-4522-ad55-f28590294d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fbe61-e3c2-484b-9ba4-b5e5efa8f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c4c7b921-c687-413c-ae19-3cd2bdf70d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f50d3-186c-4522-ad55-f28590294df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5d07c6-e0c4-485b-9768-fddd6946ca65}" ma:internalName="TaxCatchAll" ma:showField="CatchAllData" ma:web="d0df50d3-186c-4522-ad55-f28590294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6fbe61-e3c2-484b-9ba4-b5e5efa8f9f0">
      <Terms xmlns="http://schemas.microsoft.com/office/infopath/2007/PartnerControls"/>
    </lcf76f155ced4ddcb4097134ff3c332f>
    <TaxCatchAll xmlns="d0df50d3-186c-4522-ad55-f28590294df4" xsi:nil="true"/>
  </documentManagement>
</p:properties>
</file>

<file path=customXml/itemProps1.xml><?xml version="1.0" encoding="utf-8"?>
<ds:datastoreItem xmlns:ds="http://schemas.openxmlformats.org/officeDocument/2006/customXml" ds:itemID="{A34BA4F2-A673-4BDA-A7E2-C66279CBA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24666-7678-4976-A594-438D18142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fbe61-e3c2-484b-9ba4-b5e5efa8f9f0"/>
    <ds:schemaRef ds:uri="d0df50d3-186c-4522-ad55-f28590294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0574E-8B50-43D1-98A0-3719A3C6DDFB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84d63d42-3434-43a0-9293-8681179c27b7"/>
    <ds:schemaRef ds:uri="http://purl.org/dc/elements/1.1/"/>
    <ds:schemaRef ds:uri="http://www.w3.org/XML/1998/namespace"/>
    <ds:schemaRef ds:uri="http://purl.org/dc/terms/"/>
    <ds:schemaRef ds:uri="bc53cf89-788f-463e-9cfd-c23b96d9ba5c"/>
    <ds:schemaRef ds:uri="http://schemas.openxmlformats.org/package/2006/metadata/core-properties"/>
    <ds:schemaRef ds:uri="http://purl.org/dc/dcmitype/"/>
    <ds:schemaRef ds:uri="9b6fbe61-e3c2-484b-9ba4-b5e5efa8f9f0"/>
    <ds:schemaRef ds:uri="d0df50d3-186c-4522-ad55-f28590294d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10548</TotalTime>
  <Words>13537</Words>
  <Application>Microsoft Office PowerPoint</Application>
  <PresentationFormat>Personalizar</PresentationFormat>
  <Paragraphs>1247</Paragraphs>
  <Slides>89</Slides>
  <Notes>45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106" baseType="lpstr">
      <vt:lpstr>Aptos</vt:lpstr>
      <vt:lpstr>Arial</vt:lpstr>
      <vt:lpstr>Calibri</vt:lpstr>
      <vt:lpstr>Calibri Light</vt:lpstr>
      <vt:lpstr>Century Gothic</vt:lpstr>
      <vt:lpstr>Courier New</vt:lpstr>
      <vt:lpstr>Encode Sans</vt:lpstr>
      <vt:lpstr>HK Grotesk</vt:lpstr>
      <vt:lpstr>HK Grotesk Bold</vt:lpstr>
      <vt:lpstr>Montserrat</vt:lpstr>
      <vt:lpstr>Open Sans</vt:lpstr>
      <vt:lpstr>Segoe UI</vt:lpstr>
      <vt:lpstr>Verdana</vt:lpstr>
      <vt:lpstr>Wingdings</vt:lpstr>
      <vt:lpstr>Tema do Office</vt:lpstr>
      <vt:lpstr>Default Theme</vt:lpstr>
      <vt:lpstr>think-cell Slide</vt:lpstr>
      <vt:lpstr>Manual de Validação dos documentos de Saúde e Segurança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Isabella Moncada</dc:creator>
  <cp:keywords/>
  <dc:description/>
  <cp:lastModifiedBy>NASHILA RAMOS MARTINS</cp:lastModifiedBy>
  <cp:revision>308</cp:revision>
  <cp:lastPrinted>2019-09-18T23:04:43Z</cp:lastPrinted>
  <dcterms:created xsi:type="dcterms:W3CDTF">2014-11-12T21:47:38Z</dcterms:created>
  <dcterms:modified xsi:type="dcterms:W3CDTF">2026-03-16T20:32:45Z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0x010100D72F57982AD71E4BBDF8C0B4B42489D2</vt:lpwstr>
  </property>
  <property fmtid="{D5CDD505-2E9C-101B-9397-08002B2CF9AE}" pid="3" name="MediaServiceImageTags">
    <vt:lpwstr/>
  </property>
</Properties>
</file>